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4" r:id="rId2"/>
    <p:sldId id="388" r:id="rId3"/>
    <p:sldId id="290" r:id="rId4"/>
    <p:sldId id="291" r:id="rId5"/>
    <p:sldId id="292" r:id="rId6"/>
    <p:sldId id="293" r:id="rId7"/>
    <p:sldId id="389" r:id="rId8"/>
    <p:sldId id="257" r:id="rId9"/>
    <p:sldId id="390" r:id="rId10"/>
    <p:sldId id="348" r:id="rId11"/>
    <p:sldId id="378" r:id="rId12"/>
    <p:sldId id="379" r:id="rId13"/>
    <p:sldId id="392" r:id="rId14"/>
    <p:sldId id="380" r:id="rId15"/>
    <p:sldId id="391" r:id="rId16"/>
    <p:sldId id="381" r:id="rId17"/>
    <p:sldId id="382" r:id="rId18"/>
    <p:sldId id="393" r:id="rId19"/>
    <p:sldId id="383" r:id="rId20"/>
    <p:sldId id="394" r:id="rId21"/>
    <p:sldId id="395" r:id="rId22"/>
    <p:sldId id="347" r:id="rId23"/>
    <p:sldId id="258" r:id="rId24"/>
    <p:sldId id="259" r:id="rId25"/>
    <p:sldId id="376" r:id="rId26"/>
    <p:sldId id="377" r:id="rId27"/>
    <p:sldId id="384" r:id="rId28"/>
    <p:sldId id="366" r:id="rId29"/>
    <p:sldId id="264" r:id="rId30"/>
    <p:sldId id="265" r:id="rId31"/>
    <p:sldId id="266" r:id="rId32"/>
    <p:sldId id="386" r:id="rId33"/>
    <p:sldId id="353" r:id="rId34"/>
    <p:sldId id="267" r:id="rId35"/>
    <p:sldId id="268" r:id="rId36"/>
    <p:sldId id="396" r:id="rId37"/>
    <p:sldId id="397" r:id="rId38"/>
    <p:sldId id="398" r:id="rId39"/>
    <p:sldId id="399" r:id="rId40"/>
    <p:sldId id="269" r:id="rId41"/>
    <p:sldId id="354" r:id="rId42"/>
    <p:sldId id="270" r:id="rId43"/>
    <p:sldId id="38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9-22T08:04:19.680"/>
    </inkml:context>
    <inkml:brush xml:id="br0">
      <inkml:brushProperty name="width" value="0.05292" units="cm"/>
      <inkml:brushProperty name="height" value="0.05292" units="cm"/>
      <inkml:brushProperty name="color" value="#FF0000"/>
    </inkml:brush>
  </inkml:definitions>
  <inkml:trace contextRef="#ctx0" brushRef="#br0">4539 13171 0,'0'0'0,"0"-25"78,-25 25 0,1 0-47,24-24-31,-25 24 16,0 0 0,0 0-1,0 0-15,1 0 16,-1 24 0,0-24-16,0 0 15,0 25-15,1-25 16,24 25-16,-25-25 15,0 25 1,25 0 0,0 0 15,0-1-15,0 1-1,25 0 1,0-25-1,-1 25-15,1 0 16,0-25 0,0 0-1,0 24-15,-1-24 16,1 0 0,0 0-16,0 0 15,0 0 1,-1 0-16,1 0 15,0 0 1,0 0-16,0 0 16,-1 0-1,1-24-15,0 24 16,0-25 0,0 25-1,-25-25-15,24 25 16,-24-25-1,0 0 1,0 1 0,-24-1-1,-1 0 1,0 0 0,0 25-16,0 0 15,25-25 1,-24 25-16,-1 0 15,0 0-15,0 0 16,0 0 0,1 0-1,24-25 1,-25 25 0,50 0 15</inkml:trace>
  <inkml:trace contextRef="#ctx0" brushRef="#br0" timeOffset="1342.65">5482 13122 0,'-25'0'125,"25"24"-109,-25-24-16,0 0 31,1 0-31,24 25 16,-25-25-16,0 25 15,0 0 1,0 0 15,25 0-15,0-1 15,0 1-15,25-25-1,-25 25-15,25-25 16,0 0 0,-25 25-1,25-25-15,-1 0 16,1 0-16,0 0 15,0 0-15,0 0 16,-1 0-16,1 0 16,0 0-16,0 0 15,0-25 1,-1 25-16,1 0 16,0-25-1,0 25 1,-25-25-1,0 1 17,0-1-17,-25 0 1,0 25-16,0 0 16,1-25-16,-1 25 15,0 0-15,0-25 16,0 25-16,1 0 15,-1 0-15,0 0 16,0 0-16,0 0 16,1 0-16,-1 0 15,0 0 1,25 25 0,50-25-16</inkml:trace>
  <inkml:trace contextRef="#ctx0" brushRef="#br0" timeOffset="2482.63">6449 13171 0,'-25'0'63,"1"0"-63,-1 0 31,0 0-15,0 0-1,0 25 1,1-25-16,-1 25 15,0-25 1,25 25 0,-25-25-1,25 25-15,0-1 16,0 1 0,0 0-1,0 0 1,0 0-1,25-25 17,-25 24-17,25-24 1,0 0 0,-1 0-16,1 0 15,0 0 1,0 0-16,0 0 0,-1 0 31,1 0-31,-25-24 16,25 24-1,0 0 1,-25-25 0,25 25-1,-1 0 1,-24-25-1,25 25 1,-25-25-16,0 0 31,0 1-31,0-1 16,-25 25 0,25-25-16,-24 25 15,24-25 1,-25 25-16,0 0 15,0 0 1,0 0-16,-24 0 16,24 0-16,0 0 15,-24 0-15,24 0 16,25 25 15,25-25-31</inkml:trace>
  <inkml:trace contextRef="#ctx0" brushRef="#br0" timeOffset="3705.44">7367 13246 0,'-25'-25'62,"0"25"-31,1 0-15,-1 0 0,0 0-1,0 0-15,0 0 16,1 0-1,-1 0-15,25 25 0,-25-25 16,0 0-16,0 25 16,25-1-1,-24-24-15,24 25 0,0 0 32,0 0-17,0 0 1,0-1-1,24-24 1,1 0 0,0 25-1,0-25 1,0 0-16,-1 25 16,1-25-1,0 0-15,0 0 16,0 0-16,-1 0 15,1 0 1,25 0-16,-25 0 16,-1 0-16,1 0 15,0 0 1,0 0-16,-25-25 16,25 25-16,-25-25 46,0 1-14,0-1-17,-25 0 1,0 25 0,25-25-16,-25 25 15,0-25-15,1 25 16,-1 0-1,0 0-15,0-24 16,0 24-16,1 0 16,-26 0-16,25 0 15,0 0-15,1 0 16,-1 0-16,50 0 141</inkml:trace>
  <inkml:trace contextRef="#ctx0" brushRef="#br0" timeOffset="22948.71">6375 3696 0,'-25'0'188,"50"0"-95,-25 25-93,25-25 16,-25-25 31,-25 0 15,0 25-46,0 0 0,25 25-16,-25-25 15,25 25 1,25-25 31,0 0-32,0 0 1,0 0-16,-1 0 16,-48-25 155,24 50-61,-25-25-110,25 25 15,-25-25 1,25 24 0,0 1-1,-25-25-15,25 25 16,0 0 0,0 0-1,-25-1 1,25 1-1,0 0 1,0 0 0,0 0-1,-24-1 1,24 1 0,0 0-1,0 0 1,0 0-16,0-1 31,0 1-31,0 0 16,0 0-1,0 0 1,0-1 0,0 1-1,0 0 1,0 0-1,0 0 1,0-1-16,0 1 16,0 0-16,0 0 15,0 0 1,0-1-16,0 1 16,0 0-1,24 0-15,-24 0 16,0-1-16,0 1 15,0 0 1,0 0-16,0 0 16,25-1-1,-25 1-15,0 0 16,0 0 0,0 0-1,0 0-15,25-25 16,-25 24-16,0 1 15,0 0-15,0 0 16,0 0 0,0-1-16,0 1 15,0 0-15,0 0 16,0 0-16,0-1 16,0 1-16,0 0 15,-25 0 1,25 0-16,0-1 15,0 1-15,0 0 16,-25 0-16,25 0 16,-24-1-1,24 1-15,0 0 0,-25-25 16,25 25-16,0 0 16,0-1-1,-25-24-15,25 25 16,-25-25-16,25 25 15,-25 0-15,1 0 16,24-1 0,0 1-16,-25 0 15,25 0 1,0 0-16,0-1 16,0 1-16,0 0 15,0 0-15,0 0 16,0 0-16,0-1 15,0 1-15,0 0 16,0 0-16,0 0 0,0-1 16,0 1-16,0 0 15,0 0 1,0 0-16,0-1 16,0 1-1,0 0-15,0 0 16,0 0-1,0-1 1,0 1-16,0 0 16,0 0-16,0 0 31,0-1-31,0 1 16,0 0-1,0 0 1,0 0-16,0-1 15,0 1-15,0 0 16,0 0 0,0 0-16,0-1 15,25 1 1,-25 0 0,24-25 15,1 0 0,-25-25-15,25 25-1,-25-25-15,25 25 16</inkml:trace>
  <inkml:trace contextRef="#ctx0" brushRef="#br0" timeOffset="25956.71">10120 3597 0,'0'24'63,"0"1"-16,25-25-32,0 0 16,-25-25-31,0 1 32,-25 24 15,0 0-47,1 0 15,-1 24 1,0-24-16,25 25 15,25 0 32,0-25-31,-1 0-16,1 0 16,0-25-16,0 25 15,-25-25 16,-25 25 48,25 25-64,-25 0 1,25 0-1,-25 0 1,25 0-16,0-1 16,0 1-1,0 0 1,0 0-16,0 0 16,0-1-16,0 1 15,0 0-15,0 0 0,0 0 16,0-1-1,0 1-15,0 0 16,0 0 0,0 0-16,0-1 15,0 1-15,0 0 16,0 0 0,0 0-16,0-1 15,0 1 1,25 0-16,-25 0 15,0 0 1,0-1-16,0 1 16,0 0-1,0 0-15,0 0 16,0-1-16,0 1 16,0 0-1,0 0 1,0 0-16,0-1 15,0 1 1,0 0-16,0 0 16,0 0-16,0-1 15,0 1 1,0 0-16,0 0 16,0 0-1,0 0-15,0-1 16,0 1-16,0 0 15,0 0 1,0 0 0,0-1-16,0 1 15,0 0 1,0 0-16,0 0 16,0-1-1,0 1-15,0 0 16,0 0-1,-25-25-15,25 25 16,0-1-16,0 1 16,0 0-1,0 0-15,0 0 16,0-1-16,0 1 16,0 0-1,-24 0 1,24 0-16,0-1 15,0 1 1,0 0-16,-25 0 16,25 0-1,0-1-15,0 1 16,0 0-16,0 25 16,0-26-1,0 1-15,0 0 16,0 0-16,0 0 15,0 0-15,0-1 16,0 1-16,25 0 0,-25 0 16,0 0-16,24-1 15,-24 1-15,25 0 16,-25 0 0,0 0-16,0-1 15,0 1 1,0 0-16,0 0 15,0 0 1,0-1 0,0 1-16,0 0 0,0 0 31,0 0-31,0-1 16,-25-24-16,25 25 15,0 0-15,0 0 16,0 0-1,0-1 17,0 1-1,0 0-15,25-25 77,0-25-93,0 25 16,0-25-16,-1 1 16</inkml:trace>
  <inkml:trace contextRef="#ctx0" brushRef="#br0" timeOffset="28828.62">13816 3646 0,'0'0'0,"0"-25"63,-25 25 15,25 25-47,25-25 16,0 0-47,0 0 16,0-25-1,-1 25 1,-24-24-16,-24 24 47,-1 0-47,0 0 15,0 0-15,0 24 16,1-24 0,24 25-1,24-25 17,1 0-1,0 0-31,0-25 15,0 25-15,-25-24 16,-25 24 78,0 24-94,0 1 15,25 0 1,-25-25-16,25 25 16,0 0-16,-24 0 15,24-1-15,0 1 16,0 0-16,0 0 16,0 0-16,24-1 0,-24 1 15,0 0-15,25 0 16,-25 0-16,0-1 15,25 1-15,-25 0 16,0 0-16,25 0 16,-25-1-16,0 1 15,0 0-15,25 0 16,-25 0-16,0-1 16,0 1-16,0 0 15,24 0-15,-24 0 0,0-1 16,0 1-16,25 0 15,-25 25 1,0-26-16,0 1 16,25 0-16,-25 0 15,0 0-15,0-1 16,25-24-16,-25 25 16,0 0-16,0 0 15,0 0-15,0-1 16,0 1-1,0 0 1,0 0-16,0 0 16,-25 0-16,25-1 15,0 1-15,-25-25 16,25 25-16,0 0 16,-25 0-16,25-1 15,0 1-15,-24 0 16,24 0-16,0 0 15,0-1-15,0 1 16,0 0-16,-25 0 16,25 0-1,0-1-15,-25 1 16,25 0-16,0 0 16,0 0-16,0-1 15,-25 1-15,25 0 16,0 0-16,0 0 0,0-1 15,0 1-15,0 0 16,0 0-16,0 0 16,0-1-16,0 1 15,0 0 1,0 25-16,0-26 16,0 1-16,0 0 15,0 0-15,0 0 16,0 0-16,0-1 15,0 1-15,0 0 16,0 0 0,-25 0-16,25-1 15,0 1-15,0 0 0,0 0 16,0 0 0,-24-1-16,24 1 15,0 0 1,0 0 15,0 0-15,-25-25-1,25 24 17,0 1-17,0 0 16,-25 0-31,25 0 16,0-1 0,0 1-1,0 0 1,0 0 15,0 0 32,25-25-63,0 0 93,-1 0-30,1 0-47</inkml:trace>
  <inkml:trace contextRef="#ctx0" brushRef="#br0" timeOffset="32193.99">17314 3497 0,'24'0'109,"1"0"-78,-25-24 1,-25 24-1,1 0-15,-1 0-16,0 0 15,0 24-15,0-24 16,25 25-1,0 0 17,25-25-17,0 0 1,0 0 0,0 0-16,-25-25 15,24 25 1,-24-25-1,-24 25 32,24 25-47,-25-25 16,50 0 62,-1-25-47,-48 50 47,24 0-46,-25 0-32,25 0 15,0-1-15,0 1 16,0 0 0,0 0-16,0 0 15,25 0-15,-25-1 0,0 1 16,0 0-1,0 0-15,24 0 0,-24-1 16,0 1 0,0 0-16,0 0 0,0 0 15,0-1-15,0 1 16,25-25-16,-25 25 16,0 0-16,0 0 15,0-1 1,0 1-16,0 0 15,0 0 1,0 0-16,0-1 16,0 1-16,0 0 15,0 0-15,0 0 16,0-1 0,0 1-16,0 0 15,0 0 1,0 0-16,0-1 15,0 1 1,0 0-16,0 0 16,0 0-1,0-1-15,0 1 16,0 0-16,0 0 16,0 0-16,0-1 15,0 1 1,0 0-16,0 0 15,0 0-15,0 0 16,0-1 0,0 1-16,0 0 15,0 0 1,0 0 0,0-1-16,0 1 15,-25 0-15,25 0 16,0 0-1,0-1 1,-24-24-16,24 25 16,0 0-16,0 0 15,-25-25-15,25 25 16,0-1-16,0 1 16,-25 0-1,25 0 1,0 0-1,0-1 1,-25 1-16,25 0 16,0 0-1,-25-25-15,25 25 16,0-1-16,0 1 16,0 0-1,0 0 1,0 0-1,0-1 1,0 1 0,0 0-1,0 0 1,0 0 0,0-1-16,0 1 15,0 0 1,0 0-1,0 0 1,0 0-16,25-25 16,-25 24-16,0 1 0,25 0 15,-25 0 1,25-25-16,-25 25 0,25-1 16,-25 1-1,24 0-15,-24 0 16,25-25-16,-25 25 15,0-1-15,25 1 16,-25 0 0,0 0-1,0 0 1,0-1 0,0 1 15,0 0-16,0 0 1,-25-25-16,25 25 16,0-1-16,0 1 15,0 0 1,0 0-16,0 0 16,0-1-1,0 1-15,0 0 16,0 0-1,0 0-15,0-1 16,25-24 0,-25 25-1,25-25 110,0 0-109,-1-25-16</inkml:trace>
  <inkml:trace contextRef="#ctx0" brushRef="#br0" timeOffset="33582.1">17835 2977 0,'0'0'0,"-100"0"47,76 0-31,-1 0-16,0 0 15,0 24 1,0-24-16,1 25 15,-26-25-15,25 25 16,25 0-16,-25 0 16,0-1-16,25 1 15,0 0-15,0 0 16,0 0-16,25-1 16,0 1-16,0-25 15,25 25 1,-26-25-16,-24 25 0,25-25 15,0 0-15,0 0 16,0 0 0,-1 0-1,1-25 1,0 25-16,-25-25 16,25 25-16,0-25 15,-25 1 1,0-1-16,0 0 15,-25 25 1,0-25-16,0 25 16,0 0-16,1-25 15,-26 25-15,25 0 0,0 0 16,1 0-16,-1 0 16</inkml:trace>
  <inkml:trace contextRef="#ctx0" brushRef="#br0" timeOffset="34041.41">17562 3274 0,'0'-25'47,"25"25"-1,-1 0-30,1 0 0,-25 25-16,25-25 15,0 0-15,-25 25 16,25-25-16,-1 25 0,1-25 16,-25 25-1,25-25-15,0 24 0,-25 1 31,0 0 1</inkml:trace>
  <inkml:trace contextRef="#ctx0" brushRef="#br0" timeOffset="34812.8">18628 3423 0,'-99'-25'62,"49"0"-62,26 25 16,-1 0-16,-25 0 15,25 0-15,-24 0 0,24 25 16,0-25-16,0 0 16,1 25-1,24 0 1,24 0 15,1-25-31,0 0 16,0 0-16,0 0 15,-1 0-15,1 0 16,0 0-16,0 0 16,0-25-1,-1 25-15,-24-25 0,25 0 16,0 0-1,-25 1-15,0-1 16,0 0-16,0 0 16,0 0-16,0 1 15,-25-1 1,0 25 0,25-25-1,-24 25 16,24 25-15,0 0 15,24-1-31,1-24 16,-25 25-16,25 0 16,-25 0-16,25-25 15,-25 25-15,25-1 16,0 1-16,-1 0 15,1 0 1,0-25 15,-25 25-31,25-25 16</inkml:trace>
  <inkml:trace contextRef="#ctx0" brushRef="#br0" timeOffset="36103.9">14213 2877 0,'0'0'0,"-124"0"63,99 0-63,0 0 15,1 0-15,-1 25 16,0 0-16,0-25 16,0 25-16,25 0 15,-24-25-15,24 24 0,0 1 16,0 0-16,0 0 16,0 0-1,24-1-15,-24 1 0,25 0 16,25-25-16,-25 25 15,-1-25-15,1 25 16,0-25-16,25 0 16,-26 0-16,1 0 15,0 0-15,0 0 16,0 0-16,-1 0 16,1-25-16,0 0 15,-25 0-15,0 0 31,0 1-31,-25 24 0,0-25 16,1 0-16,-26 25 16,25-25-16,-24 25 15,24 0-15,0 0 16,0 0-16,0 0 16,1 0-16,-1 0 15</inkml:trace>
  <inkml:trace contextRef="#ctx0" brushRef="#br0" timeOffset="36511.68">14089 3200 0,'25'-25'47,"0"25"-31,-1 0 15,1 0-31,0 0 16,0 25-1,0 0 1,-1-1 0,-24 1-1,0 0 1</inkml:trace>
  <inkml:trace contextRef="#ctx0" brushRef="#br0" timeOffset="36943.67">15156 3349 0,'-100'-25'47,"51"25"-31,24 0-16,-25 25 15,26-25-15,-1 0 16,0 24-16,0 1 16,25 0-1,0 0 1,25-25 0,0 25-16,24-25 15,1 0-15,0 0 16,-1 0-16,1 0 15,-1 0-15,1 0 16,-25 0-16,0 0 16,-25-25 15,-25 25-31</inkml:trace>
  <inkml:trace contextRef="#ctx0" brushRef="#br0" timeOffset="38111.98">10592 2853 0,'-149'24'47,"124"1"-47,0 0 16,0-25-16,1 25 15,-1 0-15,0-1 16,25 1 0,0 0-16,0 0 15,0 0 1,25-1-16,0 1 16,-1 0-16,26 0 15,-25-25-15,0 25 16,24-1-16,-24-24 0,0 25 15,0-25-15,-1 0 16,1 0-16,0 0 16,0 0-16,0 0 15,-1 0-15,1 0 16,0-25-16,0 25 16,0-24-16,-25-1 15,24 0-15,-24 0 16,0 0-16,0 1 15,-24-1-15,-1 25 16,0-25-16,0 0 16,0 25-16,-24-25 15,24 25-15,0 0 0,0 0 16,1 0 0,-1 0-16,0 0 0,0 0 15,0 0-15,25 25 16</inkml:trace>
  <inkml:trace contextRef="#ctx0" brushRef="#br0" timeOffset="38602.06">10517 3200 0,'0'0'0,"75"-25"47,-51 25-32,1 0-15,0 0 16,0 25-16,0-25 16,-1 0-1,1 0-15,0 25 16,0-25-16,0 24 15,-25 1 1,0 0 0,24-25-1,-24 25-15,0 0 16,25-25 0,0 0-16</inkml:trace>
  <inkml:trace contextRef="#ctx0" brushRef="#br0" timeOffset="38900.21">11410 3200 0,'-25'49'47,"25"-24"-47,0 0 0,0 0 32,0 0-32,0-1 0,0 1 15,25 0 1,0-25 15</inkml:trace>
  <inkml:trace contextRef="#ctx0" brushRef="#br0" timeOffset="39389.61">11509 3423 0,'25'-25'47,"0"25"-32,0 0 1,0 0 0,-1 0-16,1 0 15,0 25 1,0-25-16,0 0 16,-25 25-16,0 0 31,-25-25-16,0 0 1,-25 24-16,26-24 16,-26 0-16,25 0 15,0 0-15,1 0 16,-1 0-16,0 0 16,0 0-16,0 0 15,1 0-15,-1 0 16</inkml:trace>
  <inkml:trace contextRef="#ctx0" brushRef="#br0" timeOffset="40402">6921 2902 0,'0'0'15,"-149"0"16,99 0-31,25 0 16,0 0-16,-24 0 16,24 25-16,-25 0 15,-24 24 1,49-24 0,0 0-16,25 0 0,0 0 15,0-1 1,0 1-16,25 0 0,25 0 15,-1 0-15,1-1 16,0 1-16,-1-25 16,1 25-16,-1-25 15,1 0-15,0 0 16,-1 0-16,-24 0 16,0 0-16,0 0 15,0-25-15,-1 25 16,1-25-16,-25 1 15,0-1-15,0 0 16,0 0-16,0 0 16,0 1-16,-25 24 15,1-25-15,-1 25 0,0-25 16,-25 25-16,1-25 16,-26 25-16,26 0 15,-1-25-15,0 25 16,26 0-16,-26 0 15,25 0-15,0 0 16,1 25-16</inkml:trace>
  <inkml:trace contextRef="#ctx0" brushRef="#br0" timeOffset="40906.9">6672 3274 0,'0'-25'63,"25"25"-63,0 0 0,0 0 16,0 0-16,-1 0 15,1 0-15,25 0 16,-25 0-16,0 0 15,24 0-15,-24 0 16,0 25-16,0-25 16,-1 0-16,1 25 15,0-25-15,-25 25 16,25 0-16,-25-1 16,0 1-1,25-25 1,-25 25-16,0 0 15,24-25-15</inkml:trace>
  <inkml:trace contextRef="#ctx0" brushRef="#br0" timeOffset="41525.03">7863 3349 0,'0'0'0,"-149"0"15,124 0 1,1 0-16,-26 0 15,25 0-15,0 0 16,1 24-16,-1-24 16,25 25-16,-25-25 15,25 25-15,0 0 16,25-25 0,0 25-1,24-25-15,-24 0 0,25 0 16,-1 0-1,1 0-15,-1 0 0,1-25 16,-25 25 0,24 0-16,-49-25 0,25 25 15,-25-25 1,-25 25 78,25 25-94,0 0 15,0 0 1,25-25-16,-25 24 16,25-24-16,25 0 15,-25 25-15,-1-25 16,26 0-16,-25 0 15,0 25-15,-1-25 16,1 0-16</inkml:trace>
  <inkml:trace contextRef="#ctx0" brushRef="#br0" timeOffset="80829.64">2431 13196 0,'0'25'250,"0"0"-219,0 0 0,-25-25-15,25 24 0,0 1 15,0 0 0,0 0 0,0 0 1,0-1-1,0 1 16,0 0-16,0 0 0,0 0 16,0-1-16,0 1 16,0 0 0,0 0-16,25-25 141</inkml:trace>
  <inkml:trace contextRef="#ctx0" brushRef="#br0" timeOffset="83272.2">2381 13990 0,'0'25'47,"-25"-25"31,1 0-62,-1 0-1,0 0 1,25-25 46,25 25-15,0 0-31,-25-25-16,24 25 16,1 0-1,0 0 1,0 25 15,0-25-15,-25 25-1,24-1 1,-24 1 15,0 0-15,0 0-1,0 0 1,-24-25-16,24 24 16,0 1-16,-25-25 15,0 25-15,0 0 16,0 0 0,25-1-16,-24-24 15,-1 25-15,0 0 16,0-25-1,0 0-15,1 25 16,-1-25-16,0 0 16,0 0-1,0 25-15,1-25 16,-1-25 15,25 0-15,0 0 15,25 25-15,-25-25-16,24 25 15,1 0 1,0 0 0,0 0 15,0 0-16,-1 0 1,1 25 0,0-25-16,0 0 31,-25 25-31,25-25 16,-25 25-16,24 0 31,-24 0-16,25-25 1,-25 24 0,25-24 15,-25 25-15,25-25-16,0 0 15,-1 0 1,-24 25-1,25-25-15,0 0 141</inkml:trace>
  <inkml:trace contextRef="#ctx0" brushRef="#br0" timeOffset="96278.88">3026 7193 0,'0'25'203,"0"0"-156,0 0-16,0 0 0,0-1 0,0 1 1,0 0 15,0 0-16,0 0 16,0-1 0,0 1-32,0 0 16,-25-25-15,25 25 47,0 0-17,0-1 1,0-48 672</inkml:trace>
  <inkml:trace contextRef="#ctx0" brushRef="#br0" timeOffset="96849.03">3051 7441 0,'25'0'109</inkml:trace>
  <inkml:trace contextRef="#ctx0" brushRef="#br0" timeOffset="98978.73">5953 7020 0,'25'25'156,"-25"-1"-140,0 1-1,0 0 1,0 0 0,25 0-16,-25-1 15,0 1 1,0 0-1,0 0 1,0 0 0,0-1-1,0 1 1,0 0 15,25-25-31,-25 25 16,24-25 15,-24 25-15,0-1 31,0 1-16,0 0 0,25-25 47,-25-25 672</inkml:trace>
  <inkml:trace contextRef="#ctx0" brushRef="#br0" timeOffset="105210.45">10170 6921 0,'0'0'0,"-25"0"47,0 0-32,1 0 17,-1 0-17,0 0-15,0 0 16,0 24-16,0-24 16,1 25-1,-1-25-15,0 25 0,0 0 31,25 0-15,0-1 0,25 1 15,0-25-15,0 0-16,-1 0 15,1 25-15,25-25 16,-25 0-16,0 0 15,-1 0 1,1 0-16,0 0 47,0 0-16,0 0-15,-25-25-1,24 25-15,1 0 16,-25-25 0,0 1 15,0-1 16,-25 25-32,25-25 1,-24 25 0,-1 0-1,0-25 1,0 25-16,0 0 16,1 0-1,-1 0 16,50-25 173,24 25-204</inkml:trace>
  <inkml:trace contextRef="#ctx0" brushRef="#br0" timeOffset="109344.7">13965 7020 0,'0'-25'109,"-25"25"-109,0 0 32,1 0-17,-1 0-15,0 0 16,0 0-16,0 0 16,1 0-16,-1 0 15,0 0-15,0 25 16,0-25-16,1 0 0,24 25 31,-50-25-31,50 24 0,-25-24 16,25 25-1,0 0 1,0 0 0,0 0-1,25-1 16,0 1-15,0-25 0,-1 0-1,-24 25 1,25-25-16,0 0 16,0 0-1,0 0 1,-1 0-16,1 0 15,0 0-15,0 0 16,0 0-16,-1 0 16,1 0-1,0 0 1,0 0 0,-25-25-16,25 25 15,-1 0-15,1 0 16,-25-25-1,25 25 1,-25-24 0,25 24-1,-25-25 1,0 0 0,0 0 15,-25 0-16,0 25 17,0-24-17,1 24 1,-1 0 0,0 0 15,0-25-16,0 25 1,1 0 15,48 0 1</inkml:trace>
  <inkml:trace contextRef="#ctx0" brushRef="#br0" timeOffset="113175.12">17562 6995 0,'-25'0'63,"0"0"-32,0 0-15,0 0-1,1 25 1,-1-25 0,0 0-16,25 25 15,-25-25-15,0 24 16,1-24-1,24 25 1,0 0 0,0 0 15,0 0 16,24-25-16,-24 24-31,25-24 16,0 0-1,0 0 17,0 0-32,-1 25 15,1-25 1,0 0-1,0 0 1,-25-25-16,25 25 16,0 0-1,-1 0 1,-24-24 0,25 24-16,0-25 31,-25 0-16,0 0 1,0 0 31,-25 25-31,0-24-1,1 24 1,-1 0-1,0 0 1,0 0 265</inkml:trace>
  <inkml:trace contextRef="#ctx0" brushRef="#br0" timeOffset="115911.37">4490 13965 0,'74'0'63,"-74"25"109,0 0-157,0-1 17,-25-24-32,25 25 31,0 0-16,-25-25 1,25 25-16,0 0 16,0-1-1,0 1 1,0 0 0,-24 0-16,24 0 0,0-1 31,0 1-31,0 0 0,0 0 15,0 0 17</inkml:trace>
  <inkml:trace contextRef="#ctx0" brushRef="#br0" timeOffset="116863.88">5531 14064 0,'-49'0'47,"24"0"-31,0 25-16,0-25 15,1 0-15,-1 25 16,25 0-16,-25-25 16,25 24-16,0 1 15,-25-25 1,25 25-16,0 0 16,0 0-1,25-1 1,0-24-1,0 25 1,-1-25-16,1 0 16,0 0-16,0 0 15,24 0 1,-24-25 0,0 25-16,0 0 15,0 0-15,-25-24 16,24 24-16,1-25 15,0 25-15,-25-25 16,25 25 0,-25-25-16,0 0 15,0 1 17,0-1-17,-25 25-15,25-25 16,-25 25-16,0-25 15,1 25-15,-26-25 16,25 25-16,-24 0 0,24 0 16,0 0-1,-25 0-15,26 0 16,-1 0-16,0 0 16,50 0 15</inkml:trace>
  <inkml:trace contextRef="#ctx0" brushRef="#br0" timeOffset="117725.87">6400 14064 0,'0'0'0,"-75"0"47,75 25-31,-25-25-16,1 25 15,24 0 1,-25-25 0,25 24-16,0 1 15,0 0 1,0 0 15,25 0-15,-1-1-1,1-24-15,0 0 0,0 25 16,0-25-16,-1 0 16,1 0-1,0 25-15,0-25 16,0 0 0,-1 0-16,1-25 15,0 0 1,0 25-16,0-24 15,-1-1-15,1 0 16,-25 0 0,0 0-1,-25 1 1,1-1 0,-1 25-16,0-25 15,0 25-15,0 0 16,-24 0-16,24 0 15,0 0 1,0 0-16,1 0 0,-1 0 16,0 0-16,0 0 15,25 25 32,25-25-47</inkml:trace>
  <inkml:trace contextRef="#ctx0" brushRef="#br0" timeOffset="122706.01">7640 14114 0,'-75'0'62,"51"0"-62,-1 0 16,0 0-16,-25 0 31,26 0-31,-1 25 16,0-25 0,0 0-16,25 24 15,-25-24-15,25 25 0,-24-25 16,24 25-1,0 0 1,0 0 0,24-25-16,-24 24 15,25-24-15,0 25 0,0-25 16,0 0-16,-1 0 16,26 25-16,-25-25 15,0 0-15,-1 0 16,1 0-1,0 0 1,0 0-16,0 0 16,-1 0-1,1-25 1,0 25-16,0-25 16,-25 1-1,0-1 1,0 0-16,0 0 15,0 0 1,-25 25-16,0-24 16,0 24-1,1 0 1,-1 0-16,0-25 16,0 25-16,0 0 15,1 0-15,-1 0 16,0 0-16,0 0 15,0 0-15,1 0 16,-1 0 0</inkml:trace>
  <inkml:trace contextRef="#ctx0" brushRef="#br0" timeOffset="127370.29">2059 14932 0,'25'-24'234,"-1"24"-218,1 0-16,0 0 15,0 0 1,0-25-16,-1 25 15,1 0-15,25 0 16,-25 0-16,-1 0 16,1 0-16,0 0 15,0 0-15,0 0 16,-1 0-16,1 0 16,0 0-1,0 0 1,0 0-1,-25 25-15,24-25 16,-24 24 0,0 1-1,0 0 1,0 0 0,-24-25-1,-1 25-15,0-1 16,0-24-1,0 25-15,1-25 16,-1 25-16,0-25 16,25 25-1,-25-25-15,0 0 32,50 0 77,0 0-62,0 0-32,24 0-15,-24 0 16,0 0 0,0 0-16,0 0 15,-1 0 1,1 0 0,0 0-1,0 0 1,-25 25-1,25-25 1,-25 24 0,25-24-16,-25 25 15,24 0-15,-24 0 32,0 0-17,0-1 1,-24 1 15,-1-25-15,25 25-16,-25-25 15,0 25 1,0-25 0,0 0-1,1 0 1,-1 25-16,0-25 15,0 0-15,0 0 16,1 0-16,-1 0 16,0 0-16,0 0 15,0 0-15,1 0 16,-1 0 0,0 0-1,0 0 32,25-25 0,-25 25 0</inkml:trace>
  <inkml:trace contextRef="#ctx0" brushRef="#br0" timeOffset="136556.67">4514 14709 0,'0'0'0,"-24"25"172,24 0-141,0 0-16,0-1 1,0 1 0,0 0-1,0 0 1,0 0 0,0-1-16,24-24 15,-24 25-15,0 0 16,0 0-1,25 0 1,-25-1 0,0 1 109,25-25-110</inkml:trace>
  <inkml:trace contextRef="#ctx0" brushRef="#br0" timeOffset="137404.6">5432 14784 0,'0'24'78,"0"1"-62,0 0-1,0 0 1,0 0 0,0-1-1,0 1-15,0 0 16,25 0 0,-25 0-16,0-1 15,25-24-15,-25 25 0,0 0 16,0 0-1,25-25 1,-25 25 0</inkml:trace>
  <inkml:trace contextRef="#ctx0" brushRef="#br0" timeOffset="138445.99">6474 14858 0,'-50'0'47,"26"25"-31,-1-25-16,0 25 15,0-25-15,0 24 16,1 1 0,24 0-16,-25 0 15,25 0-15,25-1 16,-1-24 0,1 25-16,0-25 15,0 25-15,0-25 16,-1 0-16,1 0 15,0 0-15,0 0 16,0 0-16,-1 0 16,1 0-16,0-25 15,0 25 1,0 0 0,-1-25-16,-24 1 15,0-1 16,0 0-15,0 0 0,-24 0-1,-1 1 1,0 24-16,-25 0 0,26-25 16,-1 25-16,0 0 15,0 0-15,0 0 16,1-25-16,-1 25 15,50 0 48</inkml:trace>
  <inkml:trace contextRef="#ctx0" brushRef="#br0" timeOffset="139714.2">7590 14883 0,'-49'0'47,"24"0"-31,0 0-16,0 0 15,0 25-15,1-25 16,-1 0-16,25 24 15,-25-24-15,25 25 16,-25 0-16,25 0 16,0 0-16,0-1 15,0 1 1,25-25-16,0 25 16,0-25-16,24 25 15,-24-25-15,0 0 16,0 0-16,-1 0 15,1 0 1,0 0-16,0 0 16,0 0-1,-1 0-15,1 0 16,0 0-16,0-25 16,0 25-1,-25-25-15,24 25 16,-24-25-16,0 1 31,0-1-15,-24 0-1,-1 25 1,25-25-16,-25 25 16,0-25-16,0 25 15,1 0-15,-1 0 16,25-24-16,-25 24 15,0 0-15,0 0 16,1 0 0,-1 0-1,0 0 32,0 0-16,50 0 298</inkml:trace>
  <inkml:trace contextRef="#ctx0" brushRef="#br0" timeOffset="141198.2">2530 15677 0,'0'24'187,"0"1"-171,0 0-16,0 0 15,0 0-15,-25-25 16,0 24-16,25 1 16,-24 0-16,-1 0 15,0-25 1,25 25-1,0-1-15,0 1 16,0 0 15,25-25 32,0 0-63,-1 0 15,1 0-15,0 0 16,0 0-16,0 0 16,24 0-16,-24 25 15,0-25-15,0 0 16,0 0 46,-1 0-46,1 0 15,0-25-15</inkml:trace>
  <inkml:trace contextRef="#ctx0" brushRef="#br0" timeOffset="141994.41">2729 15925 0,'-25'0'63,"0"24"-47,0 1-1,25 0 1,0 0-1,0 0 1,-25-1 0,25 1-16,0 0 15,-25-25-15,25 25 16,0 0 0,-24-25-1,48 0 360,26-25-359,0 0-16</inkml:trace>
  <inkml:trace contextRef="#ctx0" brushRef="#br0" timeOffset="145368.91">4614 15577 0,'-25'0'47,"25"25"16,0 0-48,0 0 1,0 0-16,0-1 15,0 1 1,0 0-16,0 0 16,0 0-1,0-1-15,0 1 16,0 0 0,0 0-1,0 0 1,0-1-1,25-24 79,-1 0-78,26-24-16</inkml:trace>
  <inkml:trace contextRef="#ctx0" brushRef="#br0" timeOffset="146224.7">5531 15652 0,'0'0'0,"0"25"78,0-1-63,0 1 1,0 0 0,0 0-16,0 0 15,0-1 1,0 1-1,0 0 1,0 0-16,0 0 31,0-1-15,0 1 31,25-25 47,0-25-79</inkml:trace>
  <inkml:trace contextRef="#ctx0" brushRef="#br0" timeOffset="147117.14">6548 15677 0,'25'0'47,"0"24"-31,-25 1-1,0 0 1,0 0-16,0 0 15,25-1 1,-25 1-16,0 0 16,0 0-1,25 0-15,-1-1 32,1-24 124</inkml:trace>
  <inkml:trace contextRef="#ctx0" brushRef="#br0" timeOffset="147928.99">7937 15776 0,'0'0'0,"-124"25"46,100-25-30,-1 24-16,0-24 16,0 25-16,25 0 15,-25-25-15,25 25 16,0 0 0,0-1-1,25-24-15,-25 25 16,25-25-16,0 25 15,0-25 1,24 0-16,-24 0 0,0 0 16,0 0-16,-1 0 15,1 0-15,0 0 16,25 0-16,-25 0 16,-1 0-16,1 0 0,0 0 15,-25-25 1,25 25-16,-25-25 15,25 25 1,-25-24-16,0-1 16,24 25-16,-24-25 15,0 0-15,0 0 16,0 1-16,-24-1 16,-1 0-16,-25 0 15,25 25-15,-24-25 16,-1 25-16,-24-24 15,24 24-15,0 0 16,26 0-16,-1 0 0,0 0 16,0 0-1,25-25-15</inkml:trace>
  <inkml:trace contextRef="#ctx0" brushRef="#br0" timeOffset="151728.79">5978 15925 0</inkml:trace>
  <inkml:trace contextRef="#ctx0" brushRef="#br0" timeOffset="152343.79">5581 15032 0,'0'24'78,"25"-24"-62,-25 25-1</inkml:trace>
  <inkml:trace contextRef="#ctx0" brushRef="#br0" timeOffset="154302.81">8012 16247 0</inkml:trace>
  <inkml:trace contextRef="#ctx0" brushRef="#br0" timeOffset="159125.1">2629 16346 0,'0'-25'63,"-25"25"15,25 25-62,-24-25-1,24 25-15,-25-25 16,25 25-16,-25-25 15,25 25-15,-25-25 16,25 25 0,-25-25-16,25 24 0,0 1 31,0 0 47,25-25-62,0 0-1,0 0 1,0 0-16,-1 0 16,1 0-1,0 0-15,0 0 16,0 0-1,0 0 17,-25 25-1,24-25-31,1 0 31,-25 25-31,25-25 31,-25 24-31,0 1 32,-25-25-32,0 25 15,1-25 1,-1 0-16,0 0 16,0 25-16,0-25 15,0 0-15,1 0 16,-1 0-16,-25 0 31,25 0-31,1 0 0,-1 0 16,0 0-1,50-25 63</inkml:trace>
  <inkml:trace contextRef="#ctx0" brushRef="#br0" timeOffset="159850.24">2679 16396 0,'25'0'94,"0"0"-94,-1 0 15,1 0-15,0 0 16,0 0-1,0 0 1,24 0 187</inkml:trace>
  <inkml:trace contextRef="#ctx0" brushRef="#br0" timeOffset="163030.81">4663 16446 0,'0'-25'47,"0"50"78,0-1-109,0 1-1,0 0 1,0 0 0,0 0-16,0-1 15,0 1 1,0 0-1,25-25-15,-25 25 16,0 0 0,0-1-1,25 1 1,-25 0 15,25 0-15,-1-25 31,1 0 62,0-25-93</inkml:trace>
  <inkml:trace contextRef="#ctx0" brushRef="#br0" timeOffset="163901.18">5755 16520 0</inkml:trace>
  <inkml:trace contextRef="#ctx0" brushRef="#br0" timeOffset="164834.79">5655 16470 0,'0'-24'47,"-24"24"31,24 24-47,-25-24-15,25 25-16,0 0 16,0 0-1,0 0-15,0-1 16,0 1-16,0 0 16,0 0-16,0 0 15,25-1 1,-1 26-16,-24-25 15,25-25 1,-25 25-16,0-1 16,25-24 15,0-24 110</inkml:trace>
  <inkml:trace contextRef="#ctx0" brushRef="#br0" timeOffset="166517.66">6722 16570 0,'0'24'94,"0"1"-63,0 0-15,0 0-1,0 0-15,25-1 16,0 1-16,-25 0 16,24-25-16,1 25 15,0 0-15,0-1 16,0-24-16,-25 25 16,25-25-16,-25 25 15,0 0 1,24-25-16,-24 25 15,0-1 17,0-48 61,25 24-93,0-25 16</inkml:trace>
  <inkml:trace contextRef="#ctx0" brushRef="#br0" timeOffset="168417.62">8136 16570 0,'0'24'125,"-25"-24"-125,0 25 15,25 0 1,-24 0-1,24 0 1,0-1-16,0 1 16,0 0-1,0 0 1,0 0-16,0-1 31,-25-24-15,25 25-1,0 0 17,0 0-1,25-50 63</inkml:trace>
  <inkml:trace contextRef="#ctx0" brushRef="#br0" timeOffset="171116.62">10716 13097 0,'-25'0'109,"0"0"-93,25 25 0,-25-25-16,0 0 15,1 24 1,-1-24 0,0 0-1,0 25 1,0-25-16,1 25 15,-1-25-15,0 0 16,0 25-16,0-25 16,1 25-16,-1 0 15,0-25 1,0 24-16,25 1 16,-25-25-16,25 25 15,-24-25-15,24 25 16,0 0-1,0-1 1,0 1 0,24-25-1,-24 25-15,25-25 16,0 0-16,0 0 16,0 0-1,-1 0-15,1 0 16,0 0-1,0 0 1,-25-25 0,25 25-16,-1 0 31,-24-25-15,0 1-1,0-1 1,0 0-1,0 0 17,-24 25-32,-1 0 15,0 0 1,0-25 0,0 25-16,1 0 15,-1 0 1,0 0-16,0 0 15,0 0 1,1 0-16,-1 0 16</inkml:trace>
  <inkml:trace contextRef="#ctx0" brushRef="#br0" timeOffset="179236.46">11931 13122 0,'-25'0'375,"25"24"-359,-25-24-1,1 25 1,-1-25-1,25 25 1,-25-25 0,25 25-16,0 0 31,0 0-31,0-1 31,25 1-15,-25 0 15,25-25-31,-1 0 16,-24 25-1,25-25 1,0 0 0,-25 25-16,25-25 15,0 0 1,-1 0-1,1 0-15,0 0 16,0 0 0,0 0 15,-1 0-15,-24-25-16,25 25 15,0-25 1,0 0-1,-25 0 1,0 1 0,0-1-1,0 0 17,-25 25-32,0 0 15,25-25-15,-25 25 16,1-25-1,-1 25-15,0 0 16,0-25 0,0 25-1,1 0-15,-1 0 16,0 0 0,0 0-16,25-24 15,-25 24 1,1 0-1,73 0 95</inkml:trace>
  <inkml:trace contextRef="#ctx0" brushRef="#br0" timeOffset="180123.91">12973 13072 0,'0'25'94,"0"0"-79,0-1 1,0 1-1,0 0-15,0 0 16,0 0-16,0 0 16,0-1-1,0 1-15,0 0 0,25 0 16,-25 0 0,0-1-1,24-24 16,1 0 63,0 0-78,0 0-16</inkml:trace>
  <inkml:trace contextRef="#ctx0" brushRef="#br0" timeOffset="180788.87">13866 13097 0,'0'25'78,"0"-1"-62,0 1 0,0 0-1,0 0-15,0 0 16,0 0-16,0-1 16,0 1-1,0 0-15,0 0 16,0 0-1,0-1 1,0 1-16,0 0 31,25-25-31,-1-25 110</inkml:trace>
  <inkml:trace contextRef="#ctx0" brushRef="#br0" timeOffset="181353.84">14858 13171 0,'25'25'47,"0"0"-32,-25 0 1,24 0-1,-24-1-15,0 1 16,0 0-16,25 0 16,-25 24-1,25-24-15,-25 0 16,0 0-16,0 0 16,25-1-16,-25 1 31,0-50 63,-25 25-79,0 0-15</inkml:trace>
  <inkml:trace contextRef="#ctx0" brushRef="#br0" timeOffset="182957.99">10220 14238 0,'0'25'63,"24"-25"-47,1 0-1,0 0 1,0 0-16,24 0 15,1 0-15,0 0 0,-1 0 16,1 0-16,-25 0 16,-1 0-16,1 0 15,-25 24 48,-25-24-63,25 25 15,-24 0-15,-1 0 16,25 0-16,-25 0 16,25-1-16,-25 1 15,0 0-15,25 0 16,-24 24-16,-1-24 16,25 0-16,-25 0 15,25 0-15,-25-1 16,25 1-1,-25-25-15,25 25 16</inkml:trace>
  <inkml:trace contextRef="#ctx0" brushRef="#br0" timeOffset="183384.76">10195 14610 0,'0'0'0,"124"0"47,-75 0-47,1 0 15,0 0-15,-1 0 16,1 0-16,-25-25 15</inkml:trace>
  <inkml:trace contextRef="#ctx0" brushRef="#br0" timeOffset="185326.94">12204 14263 0,'0'-25'62,"-25"25"-31,0 25-31,0-1 16,1-24-16,-1 25 16,0 0-16,0-25 15,0 25-15,25 0 16,-24-25-16,24 25 16,0-1-16,0 1 15,0 0-15,24-25 16,1 25-16,0-25 15,-25 25-15,25-25 16,0 24-16,-1-24 16,1 0-16,0 0 15,0 25 1,0-25-16,0 0 16,-1 0-1,1 0-15,-25-25 16,25 25-16,0-24 15,0 24-15,-1-25 16,1 0-16,-25 0 16,0 0-1,0 1 1,-25 24 0,1-25-16,-1 25 15,0-25-15,0 25 16,0-25-16,1 25 15,-1-25-15,0 25 16,-25 0-16,25 0 16,1-25-1,-1 25 1,25 25-16</inkml:trace>
  <inkml:trace contextRef="#ctx0" brushRef="#br0" timeOffset="186392.56">12973 14238 0,'0'25'172,"0"-1"-140,0 1-17,0 0 1,0 0-1,0 0 1,0 0 0,0-1-1,25 1 1,-1-25 0,1 0-16,0 0 15,0 0-15,0 0 16,-1 0-16,1 0 15,0 0-15,0-25 16,0 25-16,0 0 16,-1 0-16,-24-24 15,25 24-15,-25-25 16,25 25-16,-25-25 16,0 0-1,0 0-15,-25 0 16,0 1-1,1 24-15,-1-25 0,0 25 16,0 0 0,0 0-16,-24 0 0,24 0 15,-25 0-15,1 0 16,24 0-16,-25 25 16,25-25-16,1 0 15,24 24 1,24-24-1,1 0 1</inkml:trace>
  <inkml:trace contextRef="#ctx0" brushRef="#br0" timeOffset="187156.65">14213 14114 0,'0'0'0,"0"25"109,0-1-93,25-24-1,-25 25-15,25 0 16,-25 25-16,24-26 16,1 1-16,-25 0 15,25 0-15,-25 0 16,0 0-16,0-1 15,0 1 1,0 0 15,25-25 63,-25-25-78</inkml:trace>
  <inkml:trace contextRef="#ctx0" brushRef="#br0" timeOffset="187838.84">15329 14213 0,'0'25'94,"0"0"-78,0-1-1,0 1-15,0 0 0,0 0 16,25 0-16,-25 49 31,0-49-31,0 0 16,0 0-16,0-1 15,25 1 1,0 0-16,0-25 62,-50 0 17</inkml:trace>
  <inkml:trace contextRef="#ctx0" brushRef="#br0" timeOffset="189317.64">11038 15627 0,'-50'0'47,"50"-25"-16,-24 25 1,-1-25-17,0 25-15,0 0 0,0-24 16,-24 24 0,-1 0-16,1-25 15,-1 25-15,0 0 0,-24 0 16,24 25-16,1-25 15,-1 24-15,25-24 16,1 25-16,-1 0 16,25 0-16,25 0 15,-1-1 1,26-24-16,0 25 16,-1-25-16,26 0 15,-1 0-15,-24 0 16,-1 25-16,1-25 15,-25 0-15,-1 0 16,1 25-16,0-25 16,0 25 15,-25-1-15,0 1-1,-25 0 1,0 0-1,0-25 1,1 0 0,-26 25-1,25-25-15,0 0 16,1 0-16,-1 0 0,0 0 16,0-25-1,25 0 1,0 0 15,25 25-31,0-25 16,0 25-16,-1-24 15,26 24-15,-25-25 16,24 25-16,-24 0 16,25-25-16,-25 25 15,-1-25-15,26 25 16,-25-25-16,-25 1 15,25 24-15,-25-25 16</inkml:trace>
  <inkml:trace contextRef="#ctx0" brushRef="#br0" timeOffset="190367.5">12502 15503 0,'0'0'0,"-124"0"62,99 25-62,0 0 0,0-25 16,25 24-16,-25 1 15,25 0 1,0 0-16,0 0 16,25-25-16,0 24 15,0 1-15,0-25 16,24 0-16,-24 25 15,25-25-15,-26 0 16,1 0-16,25 0 16,-25 0-16,-1 0 15,1 0-15,0-25 16,0 25 0,0-25-16,-1 1 15,1-1-15,-25 0 16,0 0-16,-25 0 15,25 1 1,-24 24-16,-1 0 16,-25-25-1,25 25-15,1 0 0,-1 0 16,0 0-16,-25 0 16,26 0-1,-1 0 1</inkml:trace>
  <inkml:trace contextRef="#ctx0" brushRef="#br0" timeOffset="191040.12">13643 15453 0,'-75'0'63,"50"0"-63,1 0 15,-1 0 1,0 25-16,0-25 16,0 25-1,25 0 1,0 0-1,0-1 1,25-24-16,0 25 16,0 0-16,24-25 0,-24 0 15,25 25-15,-25-25 16,24 0-16,-24 0 16,0 0-16,0 0 15,-1 0-15,1 0 16,0-25-1,0 25-15,0-25 16,-1 25-16,1-25 16,-25 1-16,0-1 15,0 0 1,0 0-16,-25 25 16,1-25-16,-1 25 0,-25 0 15,25-24-15,-24 24 16,-1 0-16,25 0 15,-24 0-15,24 0 16,0 0-16,25 24 16</inkml:trace>
  <inkml:trace contextRef="#ctx0" brushRef="#br0" timeOffset="194066.72">14734 15404 0,'-25'0'62,"0"0"-46,1 0-1,-1 0-15,0 0 16,0 25-16,0-25 16,1 0-16,24 24 0,-25-24 15,0 25-15,0 0 16,25 0 0,0 0-1,0-1 1,25 1-1,0-25 1,-25 25-16,25-25 16,-1 0-16,-24 25 15,25-25-15,0 0 16,0 25-16,0-25 16,-1 0-1,1 0 1,0 0-16,0 0 15,0 0 1,-1-25 0,1 25 15,-25-25 16,25 25-32,-25-25 17,25 25-17,-25-25 1,0 1 0,0-1-1,0 0 1,0 0-1,-25 0 1,0 25 0,0-24-1,1 24-15,-1 0 16,-25 0 0,25-25-16,1 25 0,-1 0 15,0 0-15,0 0 16,0 0-1,1 0 1,-1 0 0,0 25-1</inkml:trace>
  <inkml:trace contextRef="#ctx0" brushRef="#br0" timeOffset="194948.67">15677 15354 0,'0'25'125,"24"-25"-109,-24 25-1,25 0 1,-25-1-16,0 26 31,0-25-31,0 0 16,25-1-16,-25 1 0,0 0 15,0 0-15,0 0 16,25-1-16,-25 1 16,0 0-1,25-25-15,-1 0 250,1 0-234,-25-25-16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AD73F2A-3B2A-4528-8171-15C76FEB465A}"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E058-F5E7-44E0-B672-0030F9447FD2}" type="slidenum">
              <a:rPr lang="en-US" smtClean="0"/>
              <a:t>‹#›</a:t>
            </a:fld>
            <a:endParaRPr lang="en-US"/>
          </a:p>
        </p:txBody>
      </p:sp>
    </p:spTree>
    <p:extLst>
      <p:ext uri="{BB962C8B-B14F-4D97-AF65-F5344CB8AC3E}">
        <p14:creationId xmlns:p14="http://schemas.microsoft.com/office/powerpoint/2010/main" val="2889846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D73F2A-3B2A-4528-8171-15C76FEB465A}"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E058-F5E7-44E0-B672-0030F9447FD2}" type="slidenum">
              <a:rPr lang="en-US" smtClean="0"/>
              <a:t>‹#›</a:t>
            </a:fld>
            <a:endParaRPr lang="en-US"/>
          </a:p>
        </p:txBody>
      </p:sp>
    </p:spTree>
    <p:extLst>
      <p:ext uri="{BB962C8B-B14F-4D97-AF65-F5344CB8AC3E}">
        <p14:creationId xmlns:p14="http://schemas.microsoft.com/office/powerpoint/2010/main" val="2285676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D73F2A-3B2A-4528-8171-15C76FEB465A}"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E058-F5E7-44E0-B672-0030F9447FD2}" type="slidenum">
              <a:rPr lang="en-US" smtClean="0"/>
              <a:t>‹#›</a:t>
            </a:fld>
            <a:endParaRPr lang="en-US"/>
          </a:p>
        </p:txBody>
      </p:sp>
    </p:spTree>
    <p:extLst>
      <p:ext uri="{BB962C8B-B14F-4D97-AF65-F5344CB8AC3E}">
        <p14:creationId xmlns:p14="http://schemas.microsoft.com/office/powerpoint/2010/main" val="3548911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D73F2A-3B2A-4528-8171-15C76FEB465A}"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E058-F5E7-44E0-B672-0030F9447FD2}" type="slidenum">
              <a:rPr lang="en-US" smtClean="0"/>
              <a:t>‹#›</a:t>
            </a:fld>
            <a:endParaRPr lang="en-US"/>
          </a:p>
        </p:txBody>
      </p:sp>
    </p:spTree>
    <p:extLst>
      <p:ext uri="{BB962C8B-B14F-4D97-AF65-F5344CB8AC3E}">
        <p14:creationId xmlns:p14="http://schemas.microsoft.com/office/powerpoint/2010/main" val="257672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D73F2A-3B2A-4528-8171-15C76FEB465A}"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E058-F5E7-44E0-B672-0030F9447FD2}" type="slidenum">
              <a:rPr lang="en-US" smtClean="0"/>
              <a:t>‹#›</a:t>
            </a:fld>
            <a:endParaRPr lang="en-US"/>
          </a:p>
        </p:txBody>
      </p:sp>
    </p:spTree>
    <p:extLst>
      <p:ext uri="{BB962C8B-B14F-4D97-AF65-F5344CB8AC3E}">
        <p14:creationId xmlns:p14="http://schemas.microsoft.com/office/powerpoint/2010/main" val="1688204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D73F2A-3B2A-4528-8171-15C76FEB465A}"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E058-F5E7-44E0-B672-0030F9447FD2}" type="slidenum">
              <a:rPr lang="en-US" smtClean="0"/>
              <a:t>‹#›</a:t>
            </a:fld>
            <a:endParaRPr lang="en-US"/>
          </a:p>
        </p:txBody>
      </p:sp>
    </p:spTree>
    <p:extLst>
      <p:ext uri="{BB962C8B-B14F-4D97-AF65-F5344CB8AC3E}">
        <p14:creationId xmlns:p14="http://schemas.microsoft.com/office/powerpoint/2010/main" val="116074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73F2A-3B2A-4528-8171-15C76FEB465A}" type="datetimeFigureOut">
              <a:rPr lang="en-US" smtClean="0"/>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F0E058-F5E7-44E0-B672-0030F9447FD2}" type="slidenum">
              <a:rPr lang="en-US" smtClean="0"/>
              <a:t>‹#›</a:t>
            </a:fld>
            <a:endParaRPr lang="en-US"/>
          </a:p>
        </p:txBody>
      </p:sp>
    </p:spTree>
    <p:extLst>
      <p:ext uri="{BB962C8B-B14F-4D97-AF65-F5344CB8AC3E}">
        <p14:creationId xmlns:p14="http://schemas.microsoft.com/office/powerpoint/2010/main" val="3721026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D73F2A-3B2A-4528-8171-15C76FEB465A}" type="datetimeFigureOut">
              <a:rPr lang="en-US" smtClean="0"/>
              <a:t>10/30/2025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F0E058-F5E7-44E0-B672-0030F9447FD2}" type="slidenum">
              <a:rPr lang="en-US" smtClean="0"/>
              <a:t>‹#›</a:t>
            </a:fld>
            <a:endParaRPr lang="en-US"/>
          </a:p>
        </p:txBody>
      </p:sp>
    </p:spTree>
    <p:extLst>
      <p:ext uri="{BB962C8B-B14F-4D97-AF65-F5344CB8AC3E}">
        <p14:creationId xmlns:p14="http://schemas.microsoft.com/office/powerpoint/2010/main" val="1534972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D73F2A-3B2A-4528-8171-15C76FEB465A}" type="datetimeFigureOut">
              <a:rPr lang="en-US" smtClean="0"/>
              <a:t>10/30/2025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F0E058-F5E7-44E0-B672-0030F9447FD2}" type="slidenum">
              <a:rPr lang="en-US" smtClean="0"/>
              <a:t>‹#›</a:t>
            </a:fld>
            <a:endParaRPr lang="en-US"/>
          </a:p>
        </p:txBody>
      </p:sp>
    </p:spTree>
    <p:extLst>
      <p:ext uri="{BB962C8B-B14F-4D97-AF65-F5344CB8AC3E}">
        <p14:creationId xmlns:p14="http://schemas.microsoft.com/office/powerpoint/2010/main" val="23272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D73F2A-3B2A-4528-8171-15C76FEB465A}"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E058-F5E7-44E0-B672-0030F9447FD2}" type="slidenum">
              <a:rPr lang="en-US" smtClean="0"/>
              <a:t>‹#›</a:t>
            </a:fld>
            <a:endParaRPr lang="en-US"/>
          </a:p>
        </p:txBody>
      </p:sp>
    </p:spTree>
    <p:extLst>
      <p:ext uri="{BB962C8B-B14F-4D97-AF65-F5344CB8AC3E}">
        <p14:creationId xmlns:p14="http://schemas.microsoft.com/office/powerpoint/2010/main" val="429769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D73F2A-3B2A-4528-8171-15C76FEB465A}"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E058-F5E7-44E0-B672-0030F9447FD2}" type="slidenum">
              <a:rPr lang="en-US" smtClean="0"/>
              <a:t>‹#›</a:t>
            </a:fld>
            <a:endParaRPr lang="en-US"/>
          </a:p>
        </p:txBody>
      </p:sp>
    </p:spTree>
    <p:extLst>
      <p:ext uri="{BB962C8B-B14F-4D97-AF65-F5344CB8AC3E}">
        <p14:creationId xmlns:p14="http://schemas.microsoft.com/office/powerpoint/2010/main" val="904476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73F2A-3B2A-4528-8171-15C76FEB465A}" type="datetimeFigureOut">
              <a:rPr lang="en-US" smtClean="0"/>
              <a:t>10/30/2025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F0E058-F5E7-44E0-B672-0030F9447FD2}" type="slidenum">
              <a:rPr lang="en-US" smtClean="0"/>
              <a:t>‹#›</a:t>
            </a:fld>
            <a:endParaRPr lang="en-US"/>
          </a:p>
        </p:txBody>
      </p:sp>
    </p:spTree>
    <p:extLst>
      <p:ext uri="{BB962C8B-B14F-4D97-AF65-F5344CB8AC3E}">
        <p14:creationId xmlns:p14="http://schemas.microsoft.com/office/powerpoint/2010/main" val="3457483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en.wikipedia.org/wiki/Counter_(digital)"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190.emf"/><Relationship Id="rId4" Type="http://schemas.openxmlformats.org/officeDocument/2006/relationships/customXml" Target="../ink/ink1.xml"/></Relationships>
</file>

<file path=ppt/slides/_rels/slide4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462E-4118-EF5A-3338-8C79CF93B8D2}"/>
              </a:ext>
            </a:extLst>
          </p:cNvPr>
          <p:cNvSpPr>
            <a:spLocks noGrp="1"/>
          </p:cNvSpPr>
          <p:nvPr>
            <p:ph type="ctrTitle"/>
          </p:nvPr>
        </p:nvSpPr>
        <p:spPr>
          <a:xfrm>
            <a:off x="1524000" y="1122363"/>
            <a:ext cx="9144000" cy="960437"/>
          </a:xfrm>
        </p:spPr>
        <p:txBody>
          <a:bodyPr/>
          <a:lstStyle/>
          <a:p>
            <a:r>
              <a:rPr lang="en-US" dirty="0">
                <a:solidFill>
                  <a:srgbClr val="002060"/>
                </a:solidFill>
              </a:rPr>
              <a:t>Excitation Table</a:t>
            </a:r>
            <a:endParaRPr lang="en-IN" dirty="0">
              <a:solidFill>
                <a:srgbClr val="002060"/>
              </a:solidFill>
            </a:endParaRPr>
          </a:p>
        </p:txBody>
      </p:sp>
      <p:sp>
        <p:nvSpPr>
          <p:cNvPr id="3" name="Subtitle 2">
            <a:extLst>
              <a:ext uri="{FF2B5EF4-FFF2-40B4-BE49-F238E27FC236}">
                <a16:creationId xmlns:a16="http://schemas.microsoft.com/office/drawing/2014/main" id="{9B5ADD0D-63F1-511C-AD23-24F3B22E36B6}"/>
              </a:ext>
            </a:extLst>
          </p:cNvPr>
          <p:cNvSpPr>
            <a:spLocks noGrp="1"/>
          </p:cNvSpPr>
          <p:nvPr>
            <p:ph type="subTitle" idx="1"/>
          </p:nvPr>
        </p:nvSpPr>
        <p:spPr>
          <a:xfrm>
            <a:off x="1635760" y="2245360"/>
            <a:ext cx="9032240" cy="3012440"/>
          </a:xfrm>
        </p:spPr>
        <p:txBody>
          <a:bodyPr>
            <a:normAutofit/>
          </a:bodyPr>
          <a:lstStyle/>
          <a:p>
            <a:r>
              <a:rPr lang="en-US" sz="3200" dirty="0">
                <a:solidFill>
                  <a:schemeClr val="accent1">
                    <a:lumMod val="75000"/>
                  </a:schemeClr>
                </a:solidFill>
              </a:rPr>
              <a:t>In sequential circuit design, we need to know what inputs to apply to a flip-flop in order to cause a desired transition (from present state to next state).</a:t>
            </a:r>
          </a:p>
          <a:p>
            <a:r>
              <a:rPr lang="en-US" sz="3200" dirty="0">
                <a:solidFill>
                  <a:schemeClr val="accent1">
                    <a:lumMod val="75000"/>
                  </a:schemeClr>
                </a:solidFill>
              </a:rPr>
              <a:t>That is exactly what the Excitation Table tells us.</a:t>
            </a:r>
            <a:endParaRPr lang="en-IN" sz="3200" dirty="0">
              <a:solidFill>
                <a:schemeClr val="accent1">
                  <a:lumMod val="75000"/>
                </a:schemeClr>
              </a:solidFill>
            </a:endParaRPr>
          </a:p>
        </p:txBody>
      </p:sp>
    </p:spTree>
    <p:extLst>
      <p:ext uri="{BB962C8B-B14F-4D97-AF65-F5344CB8AC3E}">
        <p14:creationId xmlns:p14="http://schemas.microsoft.com/office/powerpoint/2010/main" val="3466244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2" y="1353312"/>
            <a:ext cx="10667997" cy="4818888"/>
          </a:xfrm>
        </p:spPr>
        <p:txBody>
          <a:bodyPr/>
          <a:lstStyle/>
          <a:p>
            <a:pPr algn="just"/>
            <a:r>
              <a:rPr lang="en-IN" sz="2000" dirty="0">
                <a:latin typeface="Times New Roman" panose="02020603050405020304" pitchFamily="18" charset="0"/>
                <a:cs typeface="Times New Roman" panose="02020603050405020304" pitchFamily="18" charset="0"/>
              </a:rPr>
              <a:t>The register is </a:t>
            </a:r>
            <a:r>
              <a:rPr lang="en-IN" sz="2000" dirty="0">
                <a:highlight>
                  <a:srgbClr val="FFFF00"/>
                </a:highlight>
                <a:latin typeface="Times New Roman" panose="02020603050405020304" pitchFamily="18" charset="0"/>
                <a:cs typeface="Times New Roman" panose="02020603050405020304" pitchFamily="18" charset="0"/>
              </a:rPr>
              <a:t>capable</a:t>
            </a:r>
            <a:r>
              <a:rPr lang="en-IN" sz="2000" dirty="0">
                <a:latin typeface="Times New Roman" panose="02020603050405020304" pitchFamily="18" charset="0"/>
                <a:cs typeface="Times New Roman" panose="02020603050405020304" pitchFamily="18" charset="0"/>
              </a:rPr>
              <a:t> of </a:t>
            </a:r>
            <a:r>
              <a:rPr lang="en-IN" sz="2000" dirty="0">
                <a:highlight>
                  <a:srgbClr val="FFFF00"/>
                </a:highlight>
                <a:latin typeface="Times New Roman" panose="02020603050405020304" pitchFamily="18" charset="0"/>
                <a:cs typeface="Times New Roman" panose="02020603050405020304" pitchFamily="18" charset="0"/>
              </a:rPr>
              <a:t>shifting bits either towards right hand </a:t>
            </a:r>
            <a:r>
              <a:rPr lang="en-IN" sz="2000" dirty="0">
                <a:latin typeface="Times New Roman" panose="02020603050405020304" pitchFamily="18" charset="0"/>
                <a:cs typeface="Times New Roman" panose="02020603050405020304" pitchFamily="18" charset="0"/>
              </a:rPr>
              <a:t>side </a:t>
            </a:r>
            <a:r>
              <a:rPr lang="en-IN" sz="2000" dirty="0">
                <a:highlight>
                  <a:srgbClr val="FFFF00"/>
                </a:highlight>
                <a:latin typeface="Times New Roman" panose="02020603050405020304" pitchFamily="18" charset="0"/>
                <a:cs typeface="Times New Roman" panose="02020603050405020304" pitchFamily="18" charset="0"/>
              </a:rPr>
              <a:t>or towards left hand side</a:t>
            </a:r>
            <a:r>
              <a:rPr lang="en-IN" sz="2000" dirty="0">
                <a:latin typeface="Times New Roman" panose="02020603050405020304" pitchFamily="18" charset="0"/>
                <a:cs typeface="Times New Roman" panose="02020603050405020304" pitchFamily="18" charset="0"/>
              </a:rPr>
              <a:t> in a  shift register. </a:t>
            </a:r>
          </a:p>
          <a:p>
            <a:pPr marL="0" indent="0" algn="just">
              <a:buNone/>
            </a:pP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An </a:t>
            </a:r>
            <a:r>
              <a:rPr lang="en-IN" b="1" dirty="0">
                <a:highlight>
                  <a:srgbClr val="00FFFF"/>
                </a:highlight>
                <a:latin typeface="Times New Roman" panose="02020603050405020304" pitchFamily="18" charset="0"/>
                <a:cs typeface="Times New Roman" panose="02020603050405020304" pitchFamily="18" charset="0"/>
              </a:rPr>
              <a:t>‘N’ bit shift register contains ‘N’ flip-flops</a:t>
            </a:r>
            <a:r>
              <a:rPr lang="en-IN" sz="2000" dirty="0">
                <a:latin typeface="Times New Roman" panose="02020603050405020304" pitchFamily="18" charset="0"/>
                <a:cs typeface="Times New Roman" panose="02020603050405020304" pitchFamily="18" charset="0"/>
              </a:rPr>
              <a:t>. </a:t>
            </a:r>
          </a:p>
          <a:p>
            <a:pPr marL="0" indent="0" algn="just">
              <a:buNone/>
            </a:pP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Following are the four types of shift registers </a:t>
            </a:r>
            <a:r>
              <a:rPr lang="en-IN" sz="2000" b="1" u="sng" dirty="0">
                <a:latin typeface="Times New Roman" panose="02020603050405020304" pitchFamily="18" charset="0"/>
                <a:cs typeface="Times New Roman" panose="02020603050405020304" pitchFamily="18" charset="0"/>
              </a:rPr>
              <a:t>based on applying inputs and accessing of outputs:</a:t>
            </a:r>
          </a:p>
          <a:p>
            <a:pPr algn="just"/>
            <a:endParaRPr lang="en-IN" sz="2000" dirty="0">
              <a:latin typeface="Times New Roman" panose="02020603050405020304" pitchFamily="18" charset="0"/>
              <a:cs typeface="Times New Roman" panose="02020603050405020304" pitchFamily="18" charset="0"/>
            </a:endParaRPr>
          </a:p>
          <a:p>
            <a:pPr marL="0" indent="0" algn="just">
              <a:buNone/>
            </a:pPr>
            <a:endParaRPr lang="en-IN" sz="2000" dirty="0">
              <a:latin typeface="Times New Roman" panose="02020603050405020304" pitchFamily="18" charset="0"/>
              <a:cs typeface="Times New Roman" panose="02020603050405020304" pitchFamily="18" charset="0"/>
            </a:endParaRPr>
          </a:p>
          <a:p>
            <a:pPr lvl="2" algn="just"/>
            <a:r>
              <a:rPr lang="en-IN" sz="185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Serial In − Serial Out shift register (SISO)</a:t>
            </a:r>
          </a:p>
          <a:p>
            <a:pPr lvl="2" algn="just"/>
            <a:r>
              <a:rPr lang="en-IN" sz="2000" dirty="0">
                <a:latin typeface="Times New Roman" panose="02020603050405020304" pitchFamily="18" charset="0"/>
                <a:cs typeface="Times New Roman" panose="02020603050405020304" pitchFamily="18" charset="0"/>
              </a:rPr>
              <a:t>    Serial In − Parallel Out shift register (SIPO)</a:t>
            </a:r>
          </a:p>
          <a:p>
            <a:pPr lvl="2" algn="just"/>
            <a:r>
              <a:rPr lang="en-IN" sz="2000" dirty="0">
                <a:latin typeface="Times New Roman" panose="02020603050405020304" pitchFamily="18" charset="0"/>
                <a:cs typeface="Times New Roman" panose="02020603050405020304" pitchFamily="18" charset="0"/>
              </a:rPr>
              <a:t>    Parallel In − Serial Out shift register (PISO)</a:t>
            </a:r>
          </a:p>
          <a:p>
            <a:pPr lvl="2" algn="just"/>
            <a:r>
              <a:rPr lang="en-IN" sz="2000" dirty="0">
                <a:latin typeface="Times New Roman" panose="02020603050405020304" pitchFamily="18" charset="0"/>
                <a:cs typeface="Times New Roman" panose="02020603050405020304" pitchFamily="18" charset="0"/>
              </a:rPr>
              <a:t>    Parallel In − Parallel Out shift register  (PIPO)</a:t>
            </a:r>
          </a:p>
          <a:p>
            <a:pPr algn="just"/>
            <a:endParaRPr lang="en-IN" sz="20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609602" y="394900"/>
            <a:ext cx="10973212" cy="369332"/>
          </a:xfrm>
        </p:spPr>
        <p:txBody>
          <a:bodyPr>
            <a:normAutofit fontScale="90000"/>
          </a:bodyPr>
          <a:lstStyle/>
          <a:p>
            <a:pPr algn="ctr"/>
            <a:r>
              <a:rPr lang="en-IN" sz="2400" dirty="0">
                <a:latin typeface="Times New Roman" panose="02020603050405020304" pitchFamily="18" charset="0"/>
                <a:cs typeface="Times New Roman" panose="02020603050405020304" pitchFamily="18" charset="0"/>
              </a:rPr>
              <a:t>Shift Registers</a:t>
            </a:r>
          </a:p>
        </p:txBody>
      </p:sp>
      <p:graphicFrame>
        <p:nvGraphicFramePr>
          <p:cNvPr id="2" name="Table 1">
            <a:extLst>
              <a:ext uri="{FF2B5EF4-FFF2-40B4-BE49-F238E27FC236}">
                <a16:creationId xmlns:a16="http://schemas.microsoft.com/office/drawing/2014/main" id="{50D7D4B6-3283-B358-E698-52ECB5F30B6D}"/>
              </a:ext>
            </a:extLst>
          </p:cNvPr>
          <p:cNvGraphicFramePr>
            <a:graphicFrameLocks noGrp="1"/>
          </p:cNvGraphicFramePr>
          <p:nvPr>
            <p:extLst>
              <p:ext uri="{D42A27DB-BD31-4B8C-83A1-F6EECF244321}">
                <p14:modId xmlns:p14="http://schemas.microsoft.com/office/powerpoint/2010/main" val="2945260785"/>
              </p:ext>
            </p:extLst>
          </p:nvPr>
        </p:nvGraphicFramePr>
        <p:xfrm>
          <a:off x="7183018" y="4005352"/>
          <a:ext cx="3528526" cy="1981200"/>
        </p:xfrm>
        <a:graphic>
          <a:graphicData uri="http://schemas.openxmlformats.org/drawingml/2006/table">
            <a:tbl>
              <a:tblPr/>
              <a:tblGrid>
                <a:gridCol w="948218">
                  <a:extLst>
                    <a:ext uri="{9D8B030D-6E8A-4147-A177-3AD203B41FA5}">
                      <a16:colId xmlns:a16="http://schemas.microsoft.com/office/drawing/2014/main" val="3176141888"/>
                    </a:ext>
                  </a:extLst>
                </a:gridCol>
                <a:gridCol w="2580308">
                  <a:extLst>
                    <a:ext uri="{9D8B030D-6E8A-4147-A177-3AD203B41FA5}">
                      <a16:colId xmlns:a16="http://schemas.microsoft.com/office/drawing/2014/main" val="851585276"/>
                    </a:ext>
                  </a:extLst>
                </a:gridCol>
              </a:tblGrid>
              <a:tr h="0">
                <a:tc>
                  <a:txBody>
                    <a:bodyPr/>
                    <a:lstStyle/>
                    <a:p>
                      <a:pPr>
                        <a:buNone/>
                      </a:pPr>
                      <a:r>
                        <a:rPr lang="en-IN" sz="200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a:t>Time behavior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24640"/>
                  </a:ext>
                </a:extLst>
              </a:tr>
              <a:tr h="0">
                <a:tc>
                  <a:txBody>
                    <a:bodyPr/>
                    <a:lstStyle/>
                    <a:p>
                      <a:pPr>
                        <a:buNone/>
                      </a:pPr>
                      <a:r>
                        <a:rPr lang="en-IN" sz="2000" dirty="0"/>
                        <a:t>SISO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dirty="0"/>
                        <a:t>Slowest (2n − 1 clocks)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284388"/>
                  </a:ext>
                </a:extLst>
              </a:tr>
              <a:tr h="0">
                <a:tc>
                  <a:txBody>
                    <a:bodyPr/>
                    <a:lstStyle/>
                    <a:p>
                      <a:pPr>
                        <a:buNone/>
                      </a:pPr>
                      <a:r>
                        <a:rPr lang="en-IN" sz="2000"/>
                        <a:t>SIPO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a:t>Medium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8717460"/>
                  </a:ext>
                </a:extLst>
              </a:tr>
              <a:tr h="0">
                <a:tc>
                  <a:txBody>
                    <a:bodyPr/>
                    <a:lstStyle/>
                    <a:p>
                      <a:pPr>
                        <a:buNone/>
                      </a:pPr>
                      <a:r>
                        <a:rPr lang="en-IN" sz="2000"/>
                        <a:t>PISO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a:t>Medium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967268"/>
                  </a:ext>
                </a:extLst>
              </a:tr>
              <a:tr h="0">
                <a:tc>
                  <a:txBody>
                    <a:bodyPr/>
                    <a:lstStyle/>
                    <a:p>
                      <a:pPr>
                        <a:buNone/>
                      </a:pPr>
                      <a:r>
                        <a:rPr lang="en-IN" sz="2000"/>
                        <a:t>PIPO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dirty="0"/>
                        <a:t>Fastest (1 clock)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2195965"/>
                  </a:ext>
                </a:extLst>
              </a:tr>
            </a:tbl>
          </a:graphicData>
        </a:graphic>
      </p:graphicFrame>
    </p:spTree>
    <p:extLst>
      <p:ext uri="{BB962C8B-B14F-4D97-AF65-F5344CB8AC3E}">
        <p14:creationId xmlns:p14="http://schemas.microsoft.com/office/powerpoint/2010/main" val="457648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0339C-E9B8-E066-39D8-39638C0054F8}"/>
              </a:ext>
            </a:extLst>
          </p:cNvPr>
          <p:cNvPicPr>
            <a:picLocks noChangeAspect="1"/>
          </p:cNvPicPr>
          <p:nvPr/>
        </p:nvPicPr>
        <p:blipFill>
          <a:blip r:embed="rId2"/>
          <a:stretch>
            <a:fillRect/>
          </a:stretch>
        </p:blipFill>
        <p:spPr>
          <a:xfrm>
            <a:off x="809426" y="427333"/>
            <a:ext cx="10382643" cy="6003333"/>
          </a:xfrm>
          <a:prstGeom prst="rect">
            <a:avLst/>
          </a:prstGeom>
        </p:spPr>
      </p:pic>
    </p:spTree>
    <p:extLst>
      <p:ext uri="{BB962C8B-B14F-4D97-AF65-F5344CB8AC3E}">
        <p14:creationId xmlns:p14="http://schemas.microsoft.com/office/powerpoint/2010/main" val="1805834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428699-C145-523B-454B-D9616B16F3F7}"/>
              </a:ext>
            </a:extLst>
          </p:cNvPr>
          <p:cNvSpPr txBox="1"/>
          <p:nvPr/>
        </p:nvSpPr>
        <p:spPr>
          <a:xfrm>
            <a:off x="511650" y="329821"/>
            <a:ext cx="6096925" cy="523220"/>
          </a:xfrm>
          <a:prstGeom prst="rect">
            <a:avLst/>
          </a:prstGeom>
          <a:noFill/>
        </p:spPr>
        <p:txBody>
          <a:bodyPr wrap="none" rtlCol="0">
            <a:spAutoFit/>
          </a:bodyPr>
          <a:lstStyle/>
          <a:p>
            <a:r>
              <a:rPr lang="en-US" sz="2800" dirty="0"/>
              <a:t>  serial in serial out  (right shift) Registers</a:t>
            </a:r>
          </a:p>
        </p:txBody>
      </p:sp>
      <p:pic>
        <p:nvPicPr>
          <p:cNvPr id="4" name="Picture 3">
            <a:extLst>
              <a:ext uri="{FF2B5EF4-FFF2-40B4-BE49-F238E27FC236}">
                <a16:creationId xmlns:a16="http://schemas.microsoft.com/office/drawing/2014/main" id="{04B6FD03-0659-E28F-0515-7B8C8AE7CA0D}"/>
              </a:ext>
            </a:extLst>
          </p:cNvPr>
          <p:cNvPicPr>
            <a:picLocks noChangeAspect="1"/>
          </p:cNvPicPr>
          <p:nvPr/>
        </p:nvPicPr>
        <p:blipFill>
          <a:blip r:embed="rId2"/>
          <a:stretch>
            <a:fillRect/>
          </a:stretch>
        </p:blipFill>
        <p:spPr>
          <a:xfrm>
            <a:off x="433896" y="1231354"/>
            <a:ext cx="8021169" cy="4115374"/>
          </a:xfrm>
          <a:prstGeom prst="rect">
            <a:avLst/>
          </a:prstGeom>
        </p:spPr>
      </p:pic>
      <p:pic>
        <p:nvPicPr>
          <p:cNvPr id="5" name="Picture 4">
            <a:extLst>
              <a:ext uri="{FF2B5EF4-FFF2-40B4-BE49-F238E27FC236}">
                <a16:creationId xmlns:a16="http://schemas.microsoft.com/office/drawing/2014/main" id="{0C0CCEC3-8B08-61A0-BC7A-387E0C771C57}"/>
              </a:ext>
            </a:extLst>
          </p:cNvPr>
          <p:cNvPicPr>
            <a:picLocks noChangeAspect="1"/>
          </p:cNvPicPr>
          <p:nvPr/>
        </p:nvPicPr>
        <p:blipFill>
          <a:blip r:embed="rId3"/>
          <a:stretch>
            <a:fillRect/>
          </a:stretch>
        </p:blipFill>
        <p:spPr>
          <a:xfrm>
            <a:off x="6376122" y="3289041"/>
            <a:ext cx="5624577" cy="3149081"/>
          </a:xfrm>
          <a:prstGeom prst="rect">
            <a:avLst/>
          </a:prstGeom>
        </p:spPr>
      </p:pic>
    </p:spTree>
    <p:extLst>
      <p:ext uri="{BB962C8B-B14F-4D97-AF65-F5344CB8AC3E}">
        <p14:creationId xmlns:p14="http://schemas.microsoft.com/office/powerpoint/2010/main" val="2671128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69BB9D-682F-AE84-8E7A-EEF24D1CB633}"/>
              </a:ext>
            </a:extLst>
          </p:cNvPr>
          <p:cNvPicPr>
            <a:picLocks noChangeAspect="1"/>
          </p:cNvPicPr>
          <p:nvPr/>
        </p:nvPicPr>
        <p:blipFill>
          <a:blip r:embed="rId2"/>
          <a:stretch>
            <a:fillRect/>
          </a:stretch>
        </p:blipFill>
        <p:spPr>
          <a:xfrm>
            <a:off x="1389993" y="1804761"/>
            <a:ext cx="9412013" cy="3248478"/>
          </a:xfrm>
          <a:prstGeom prst="rect">
            <a:avLst/>
          </a:prstGeom>
        </p:spPr>
      </p:pic>
      <p:pic>
        <p:nvPicPr>
          <p:cNvPr id="5" name="Picture 4">
            <a:extLst>
              <a:ext uri="{FF2B5EF4-FFF2-40B4-BE49-F238E27FC236}">
                <a16:creationId xmlns:a16="http://schemas.microsoft.com/office/drawing/2014/main" id="{41C9D0FA-E2C8-8540-08AF-8051C6ECEDF7}"/>
              </a:ext>
            </a:extLst>
          </p:cNvPr>
          <p:cNvPicPr>
            <a:picLocks noChangeAspect="1"/>
          </p:cNvPicPr>
          <p:nvPr/>
        </p:nvPicPr>
        <p:blipFill>
          <a:blip r:embed="rId3"/>
          <a:stretch>
            <a:fillRect/>
          </a:stretch>
        </p:blipFill>
        <p:spPr>
          <a:xfrm>
            <a:off x="4635536" y="5565647"/>
            <a:ext cx="3200847" cy="914528"/>
          </a:xfrm>
          <a:prstGeom prst="rect">
            <a:avLst/>
          </a:prstGeom>
        </p:spPr>
      </p:pic>
      <p:pic>
        <p:nvPicPr>
          <p:cNvPr id="7" name="Picture 6">
            <a:extLst>
              <a:ext uri="{FF2B5EF4-FFF2-40B4-BE49-F238E27FC236}">
                <a16:creationId xmlns:a16="http://schemas.microsoft.com/office/drawing/2014/main" id="{6A3AB6FE-B5B1-5027-0E93-C35A7736EAF8}"/>
              </a:ext>
            </a:extLst>
          </p:cNvPr>
          <p:cNvPicPr>
            <a:picLocks noChangeAspect="1"/>
          </p:cNvPicPr>
          <p:nvPr/>
        </p:nvPicPr>
        <p:blipFill>
          <a:blip r:embed="rId4"/>
          <a:stretch>
            <a:fillRect/>
          </a:stretch>
        </p:blipFill>
        <p:spPr>
          <a:xfrm>
            <a:off x="4200259" y="787723"/>
            <a:ext cx="3791479" cy="466790"/>
          </a:xfrm>
          <a:prstGeom prst="rect">
            <a:avLst/>
          </a:prstGeom>
        </p:spPr>
      </p:pic>
    </p:spTree>
    <p:extLst>
      <p:ext uri="{BB962C8B-B14F-4D97-AF65-F5344CB8AC3E}">
        <p14:creationId xmlns:p14="http://schemas.microsoft.com/office/powerpoint/2010/main" val="474640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C82B8-924F-F526-610E-7C60F16317ED}"/>
              </a:ext>
            </a:extLst>
          </p:cNvPr>
          <p:cNvPicPr>
            <a:picLocks noChangeAspect="1"/>
          </p:cNvPicPr>
          <p:nvPr/>
        </p:nvPicPr>
        <p:blipFill>
          <a:blip r:embed="rId2"/>
          <a:stretch>
            <a:fillRect/>
          </a:stretch>
        </p:blipFill>
        <p:spPr>
          <a:xfrm>
            <a:off x="122734" y="113286"/>
            <a:ext cx="8933905" cy="4887922"/>
          </a:xfrm>
          <a:prstGeom prst="rect">
            <a:avLst/>
          </a:prstGeom>
        </p:spPr>
      </p:pic>
      <p:pic>
        <p:nvPicPr>
          <p:cNvPr id="4" name="Picture 3">
            <a:extLst>
              <a:ext uri="{FF2B5EF4-FFF2-40B4-BE49-F238E27FC236}">
                <a16:creationId xmlns:a16="http://schemas.microsoft.com/office/drawing/2014/main" id="{381ED102-8BF5-D7B0-6144-D948B84DB16D}"/>
              </a:ext>
            </a:extLst>
          </p:cNvPr>
          <p:cNvPicPr>
            <a:picLocks noChangeAspect="1"/>
          </p:cNvPicPr>
          <p:nvPr/>
        </p:nvPicPr>
        <p:blipFill>
          <a:blip r:embed="rId3"/>
          <a:stretch>
            <a:fillRect/>
          </a:stretch>
        </p:blipFill>
        <p:spPr>
          <a:xfrm>
            <a:off x="6555977" y="3429000"/>
            <a:ext cx="5530367" cy="3111759"/>
          </a:xfrm>
          <a:prstGeom prst="rect">
            <a:avLst/>
          </a:prstGeom>
        </p:spPr>
      </p:pic>
    </p:spTree>
    <p:extLst>
      <p:ext uri="{BB962C8B-B14F-4D97-AF65-F5344CB8AC3E}">
        <p14:creationId xmlns:p14="http://schemas.microsoft.com/office/powerpoint/2010/main" val="422374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EAE92-222F-61E4-7C41-3BCA856124BE}"/>
              </a:ext>
            </a:extLst>
          </p:cNvPr>
          <p:cNvPicPr>
            <a:picLocks noChangeAspect="1"/>
          </p:cNvPicPr>
          <p:nvPr/>
        </p:nvPicPr>
        <p:blipFill>
          <a:blip r:embed="rId2"/>
          <a:stretch>
            <a:fillRect/>
          </a:stretch>
        </p:blipFill>
        <p:spPr>
          <a:xfrm>
            <a:off x="1470967" y="1880971"/>
            <a:ext cx="9250066" cy="3096057"/>
          </a:xfrm>
          <a:prstGeom prst="rect">
            <a:avLst/>
          </a:prstGeom>
        </p:spPr>
      </p:pic>
      <p:pic>
        <p:nvPicPr>
          <p:cNvPr id="5" name="Picture 4">
            <a:extLst>
              <a:ext uri="{FF2B5EF4-FFF2-40B4-BE49-F238E27FC236}">
                <a16:creationId xmlns:a16="http://schemas.microsoft.com/office/drawing/2014/main" id="{0FB70DA3-11F5-7233-BBC3-EC3BECE9A59C}"/>
              </a:ext>
            </a:extLst>
          </p:cNvPr>
          <p:cNvPicPr>
            <a:picLocks noChangeAspect="1"/>
          </p:cNvPicPr>
          <p:nvPr/>
        </p:nvPicPr>
        <p:blipFill>
          <a:blip r:embed="rId3"/>
          <a:stretch>
            <a:fillRect/>
          </a:stretch>
        </p:blipFill>
        <p:spPr>
          <a:xfrm>
            <a:off x="3590575" y="5487412"/>
            <a:ext cx="5010849" cy="809738"/>
          </a:xfrm>
          <a:prstGeom prst="rect">
            <a:avLst/>
          </a:prstGeom>
        </p:spPr>
      </p:pic>
      <p:pic>
        <p:nvPicPr>
          <p:cNvPr id="7" name="Picture 6">
            <a:extLst>
              <a:ext uri="{FF2B5EF4-FFF2-40B4-BE49-F238E27FC236}">
                <a16:creationId xmlns:a16="http://schemas.microsoft.com/office/drawing/2014/main" id="{F112068D-4EF0-BD7A-AC2B-294809289739}"/>
              </a:ext>
            </a:extLst>
          </p:cNvPr>
          <p:cNvPicPr>
            <a:picLocks noChangeAspect="1"/>
          </p:cNvPicPr>
          <p:nvPr/>
        </p:nvPicPr>
        <p:blipFill>
          <a:blip r:embed="rId4"/>
          <a:stretch>
            <a:fillRect/>
          </a:stretch>
        </p:blipFill>
        <p:spPr>
          <a:xfrm>
            <a:off x="3528653" y="1030284"/>
            <a:ext cx="5134692" cy="400106"/>
          </a:xfrm>
          <a:prstGeom prst="rect">
            <a:avLst/>
          </a:prstGeom>
        </p:spPr>
      </p:pic>
    </p:spTree>
    <p:extLst>
      <p:ext uri="{BB962C8B-B14F-4D97-AF65-F5344CB8AC3E}">
        <p14:creationId xmlns:p14="http://schemas.microsoft.com/office/powerpoint/2010/main" val="3752724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E3BB7C-11E2-DBCD-93D7-F1F7DB9E4127}"/>
              </a:ext>
            </a:extLst>
          </p:cNvPr>
          <p:cNvPicPr>
            <a:picLocks noChangeAspect="1"/>
          </p:cNvPicPr>
          <p:nvPr/>
        </p:nvPicPr>
        <p:blipFill>
          <a:blip r:embed="rId2"/>
          <a:stretch>
            <a:fillRect/>
          </a:stretch>
        </p:blipFill>
        <p:spPr>
          <a:xfrm>
            <a:off x="813650" y="2004813"/>
            <a:ext cx="10564699" cy="2848373"/>
          </a:xfrm>
          <a:prstGeom prst="rect">
            <a:avLst/>
          </a:prstGeom>
        </p:spPr>
      </p:pic>
      <p:sp>
        <p:nvSpPr>
          <p:cNvPr id="4" name="TextBox 3">
            <a:extLst>
              <a:ext uri="{FF2B5EF4-FFF2-40B4-BE49-F238E27FC236}">
                <a16:creationId xmlns:a16="http://schemas.microsoft.com/office/drawing/2014/main" id="{8265F705-9548-7F5A-1708-086C614A149B}"/>
              </a:ext>
            </a:extLst>
          </p:cNvPr>
          <p:cNvSpPr txBox="1"/>
          <p:nvPr/>
        </p:nvSpPr>
        <p:spPr>
          <a:xfrm>
            <a:off x="511650" y="329821"/>
            <a:ext cx="4687052" cy="523220"/>
          </a:xfrm>
          <a:prstGeom prst="rect">
            <a:avLst/>
          </a:prstGeom>
          <a:noFill/>
        </p:spPr>
        <p:txBody>
          <a:bodyPr wrap="none" rtlCol="0">
            <a:spAutoFit/>
          </a:bodyPr>
          <a:lstStyle/>
          <a:p>
            <a:r>
              <a:rPr lang="en-US" sz="2800" dirty="0"/>
              <a:t>  serial in  parallel out Registers</a:t>
            </a:r>
          </a:p>
        </p:txBody>
      </p:sp>
    </p:spTree>
    <p:extLst>
      <p:ext uri="{BB962C8B-B14F-4D97-AF65-F5344CB8AC3E}">
        <p14:creationId xmlns:p14="http://schemas.microsoft.com/office/powerpoint/2010/main" val="2137917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7422D-48A8-4404-5988-48AF44ADC775}"/>
              </a:ext>
            </a:extLst>
          </p:cNvPr>
          <p:cNvPicPr>
            <a:picLocks noChangeAspect="1"/>
          </p:cNvPicPr>
          <p:nvPr/>
        </p:nvPicPr>
        <p:blipFill>
          <a:blip r:embed="rId2"/>
          <a:srcRect t="4272" r="2101"/>
          <a:stretch>
            <a:fillRect/>
          </a:stretch>
        </p:blipFill>
        <p:spPr>
          <a:xfrm>
            <a:off x="634483" y="944756"/>
            <a:ext cx="10286999" cy="5583423"/>
          </a:xfrm>
          <a:prstGeom prst="rect">
            <a:avLst/>
          </a:prstGeom>
        </p:spPr>
      </p:pic>
      <p:sp>
        <p:nvSpPr>
          <p:cNvPr id="4" name="TextBox 3">
            <a:extLst>
              <a:ext uri="{FF2B5EF4-FFF2-40B4-BE49-F238E27FC236}">
                <a16:creationId xmlns:a16="http://schemas.microsoft.com/office/drawing/2014/main" id="{7AA110C7-76EF-8E82-C1AF-86FA3423B0D1}"/>
              </a:ext>
            </a:extLst>
          </p:cNvPr>
          <p:cNvSpPr txBox="1"/>
          <p:nvPr/>
        </p:nvSpPr>
        <p:spPr>
          <a:xfrm>
            <a:off x="511650" y="329821"/>
            <a:ext cx="5344605" cy="523220"/>
          </a:xfrm>
          <a:prstGeom prst="rect">
            <a:avLst/>
          </a:prstGeom>
          <a:noFill/>
        </p:spPr>
        <p:txBody>
          <a:bodyPr wrap="none" rtlCol="0">
            <a:spAutoFit/>
          </a:bodyPr>
          <a:lstStyle/>
          <a:p>
            <a:r>
              <a:rPr lang="en-US" sz="2800" dirty="0"/>
              <a:t> Parallel in serial out shift Registers</a:t>
            </a:r>
          </a:p>
        </p:txBody>
      </p:sp>
    </p:spTree>
    <p:extLst>
      <p:ext uri="{BB962C8B-B14F-4D97-AF65-F5344CB8AC3E}">
        <p14:creationId xmlns:p14="http://schemas.microsoft.com/office/powerpoint/2010/main" val="3275084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71023-D1BD-5694-40D8-D4AEAA488BF4}"/>
              </a:ext>
            </a:extLst>
          </p:cNvPr>
          <p:cNvPicPr>
            <a:picLocks noChangeAspect="1"/>
          </p:cNvPicPr>
          <p:nvPr/>
        </p:nvPicPr>
        <p:blipFill>
          <a:blip r:embed="rId2"/>
          <a:stretch>
            <a:fillRect/>
          </a:stretch>
        </p:blipFill>
        <p:spPr>
          <a:xfrm>
            <a:off x="3061864" y="509180"/>
            <a:ext cx="6068272" cy="5839640"/>
          </a:xfrm>
          <a:prstGeom prst="rect">
            <a:avLst/>
          </a:prstGeom>
        </p:spPr>
      </p:pic>
    </p:spTree>
    <p:extLst>
      <p:ext uri="{BB962C8B-B14F-4D97-AF65-F5344CB8AC3E}">
        <p14:creationId xmlns:p14="http://schemas.microsoft.com/office/powerpoint/2010/main" val="2424276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053A0-087A-266F-008E-B16E68BF75B3}"/>
              </a:ext>
            </a:extLst>
          </p:cNvPr>
          <p:cNvPicPr>
            <a:picLocks noChangeAspect="1"/>
          </p:cNvPicPr>
          <p:nvPr/>
        </p:nvPicPr>
        <p:blipFill>
          <a:blip r:embed="rId2"/>
          <a:stretch>
            <a:fillRect/>
          </a:stretch>
        </p:blipFill>
        <p:spPr>
          <a:xfrm>
            <a:off x="600198" y="972370"/>
            <a:ext cx="10116962" cy="4191585"/>
          </a:xfrm>
          <a:prstGeom prst="rect">
            <a:avLst/>
          </a:prstGeom>
        </p:spPr>
      </p:pic>
      <p:sp>
        <p:nvSpPr>
          <p:cNvPr id="4" name="TextBox 3">
            <a:extLst>
              <a:ext uri="{FF2B5EF4-FFF2-40B4-BE49-F238E27FC236}">
                <a16:creationId xmlns:a16="http://schemas.microsoft.com/office/drawing/2014/main" id="{8B3B79EF-86B4-27BC-11E0-2C6D4FCB1ADA}"/>
              </a:ext>
            </a:extLst>
          </p:cNvPr>
          <p:cNvSpPr txBox="1"/>
          <p:nvPr/>
        </p:nvSpPr>
        <p:spPr>
          <a:xfrm>
            <a:off x="511650" y="329821"/>
            <a:ext cx="6392006" cy="523220"/>
          </a:xfrm>
          <a:prstGeom prst="rect">
            <a:avLst/>
          </a:prstGeom>
          <a:noFill/>
        </p:spPr>
        <p:txBody>
          <a:bodyPr wrap="none" rtlCol="0">
            <a:spAutoFit/>
          </a:bodyPr>
          <a:lstStyle/>
          <a:p>
            <a:r>
              <a:rPr lang="en-US" sz="2800" dirty="0"/>
              <a:t> Parallel in parallel out  shift Registers PIPO</a:t>
            </a:r>
          </a:p>
        </p:txBody>
      </p:sp>
    </p:spTree>
    <p:extLst>
      <p:ext uri="{BB962C8B-B14F-4D97-AF65-F5344CB8AC3E}">
        <p14:creationId xmlns:p14="http://schemas.microsoft.com/office/powerpoint/2010/main" val="190363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9487" y="287074"/>
            <a:ext cx="3522118" cy="584775"/>
          </a:xfrm>
          <a:prstGeom prst="rect">
            <a:avLst/>
          </a:prstGeom>
        </p:spPr>
        <p:txBody>
          <a:bodyPr wrap="none">
            <a:spAutoFit/>
          </a:bodyPr>
          <a:lstStyle/>
          <a:p>
            <a:r>
              <a:rPr lang="en-US" sz="3200" b="1" dirty="0">
                <a:latin typeface="StoneSansStd-Bold"/>
              </a:rPr>
              <a:t>Excitation Tables</a:t>
            </a:r>
            <a:endParaRPr lang="en-US" sz="3200" dirty="0"/>
          </a:p>
        </p:txBody>
      </p:sp>
      <p:pic>
        <p:nvPicPr>
          <p:cNvPr id="3" name="Picture 2"/>
          <p:cNvPicPr>
            <a:picLocks noChangeAspect="1"/>
          </p:cNvPicPr>
          <p:nvPr/>
        </p:nvPicPr>
        <p:blipFill rotWithShape="1">
          <a:blip r:embed="rId2"/>
          <a:srcRect r="52113"/>
          <a:stretch/>
        </p:blipFill>
        <p:spPr>
          <a:xfrm>
            <a:off x="774939" y="1018895"/>
            <a:ext cx="3571209" cy="2406693"/>
          </a:xfrm>
          <a:prstGeom prst="rect">
            <a:avLst/>
          </a:prstGeom>
        </p:spPr>
      </p:pic>
      <p:pic>
        <p:nvPicPr>
          <p:cNvPr id="6" name="Picture 5"/>
          <p:cNvPicPr>
            <a:picLocks noChangeAspect="1"/>
          </p:cNvPicPr>
          <p:nvPr/>
        </p:nvPicPr>
        <p:blipFill rotWithShape="1">
          <a:blip r:embed="rId2"/>
          <a:srcRect l="55558"/>
          <a:stretch/>
        </p:blipFill>
        <p:spPr>
          <a:xfrm>
            <a:off x="774939" y="3806028"/>
            <a:ext cx="3727654" cy="2706811"/>
          </a:xfrm>
          <a:prstGeom prst="rect">
            <a:avLst/>
          </a:prstGeom>
        </p:spPr>
      </p:pic>
      <p:graphicFrame>
        <p:nvGraphicFramePr>
          <p:cNvPr id="7" name="Table 6"/>
          <p:cNvGraphicFramePr>
            <a:graphicFrameLocks noGrp="1"/>
          </p:cNvGraphicFramePr>
          <p:nvPr/>
        </p:nvGraphicFramePr>
        <p:xfrm>
          <a:off x="4791289" y="1130420"/>
          <a:ext cx="3083469" cy="1828800"/>
        </p:xfrm>
        <a:graphic>
          <a:graphicData uri="http://schemas.openxmlformats.org/drawingml/2006/table">
            <a:tbl>
              <a:tblPr firstRow="1" bandRow="1">
                <a:tableStyleId>{2D5ABB26-0587-4C30-8999-92F81FD0307C}</a:tableStyleId>
              </a:tblPr>
              <a:tblGrid>
                <a:gridCol w="1027823">
                  <a:extLst>
                    <a:ext uri="{9D8B030D-6E8A-4147-A177-3AD203B41FA5}">
                      <a16:colId xmlns:a16="http://schemas.microsoft.com/office/drawing/2014/main" val="1330775396"/>
                    </a:ext>
                  </a:extLst>
                </a:gridCol>
                <a:gridCol w="1027823">
                  <a:extLst>
                    <a:ext uri="{9D8B030D-6E8A-4147-A177-3AD203B41FA5}">
                      <a16:colId xmlns:a16="http://schemas.microsoft.com/office/drawing/2014/main" val="1895110241"/>
                    </a:ext>
                  </a:extLst>
                </a:gridCol>
                <a:gridCol w="1027823">
                  <a:extLst>
                    <a:ext uri="{9D8B030D-6E8A-4147-A177-3AD203B41FA5}">
                      <a16:colId xmlns:a16="http://schemas.microsoft.com/office/drawing/2014/main" val="1177529993"/>
                    </a:ext>
                  </a:extLst>
                </a:gridCol>
              </a:tblGrid>
              <a:tr h="232481">
                <a:tc>
                  <a:txBody>
                    <a:bodyPr/>
                    <a:lstStyle/>
                    <a:p>
                      <a:pPr algn="ctr"/>
                      <a:r>
                        <a:rPr lang="en-US" b="1" dirty="0"/>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Qt+1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6344635"/>
                  </a:ext>
                </a:extLst>
              </a:tr>
              <a:tr h="232481">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Qt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1571556"/>
                  </a:ext>
                </a:extLst>
              </a:tr>
              <a:tr h="232481">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3881910"/>
                  </a:ext>
                </a:extLst>
              </a:tr>
              <a:tr h="232481">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6821037"/>
                  </a:ext>
                </a:extLst>
              </a:tr>
              <a:tr h="232481">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Qt</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321594"/>
                  </a:ext>
                </a:extLst>
              </a:tr>
            </a:tbl>
          </a:graphicData>
        </a:graphic>
      </p:graphicFrame>
      <p:graphicFrame>
        <p:nvGraphicFramePr>
          <p:cNvPr id="8" name="Table 7"/>
          <p:cNvGraphicFramePr>
            <a:graphicFrameLocks noGrp="1"/>
          </p:cNvGraphicFramePr>
          <p:nvPr/>
        </p:nvGraphicFramePr>
        <p:xfrm>
          <a:off x="4646939" y="3957849"/>
          <a:ext cx="2299770" cy="1301928"/>
        </p:xfrm>
        <a:graphic>
          <a:graphicData uri="http://schemas.openxmlformats.org/drawingml/2006/table">
            <a:tbl>
              <a:tblPr firstRow="1" bandRow="1">
                <a:tableStyleId>{2D5ABB26-0587-4C30-8999-92F81FD0307C}</a:tableStyleId>
              </a:tblPr>
              <a:tblGrid>
                <a:gridCol w="1149885">
                  <a:extLst>
                    <a:ext uri="{9D8B030D-6E8A-4147-A177-3AD203B41FA5}">
                      <a16:colId xmlns:a16="http://schemas.microsoft.com/office/drawing/2014/main" val="1330775396"/>
                    </a:ext>
                  </a:extLst>
                </a:gridCol>
                <a:gridCol w="1149885">
                  <a:extLst>
                    <a:ext uri="{9D8B030D-6E8A-4147-A177-3AD203B41FA5}">
                      <a16:colId xmlns:a16="http://schemas.microsoft.com/office/drawing/2014/main" val="1177529993"/>
                    </a:ext>
                  </a:extLst>
                </a:gridCol>
              </a:tblGrid>
              <a:tr h="433976">
                <a:tc>
                  <a:txBody>
                    <a:bodyPr/>
                    <a:lstStyle/>
                    <a:p>
                      <a:pPr algn="ctr"/>
                      <a:r>
                        <a:rPr lang="en-US" b="1"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Qt+1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6344635"/>
                  </a:ext>
                </a:extLst>
              </a:tr>
              <a:tr h="433976">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Qt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1571556"/>
                  </a:ext>
                </a:extLst>
              </a:tr>
              <a:tr h="433976">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Qt</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321594"/>
                  </a:ext>
                </a:extLst>
              </a:tr>
            </a:tbl>
          </a:graphicData>
        </a:graphic>
      </p:graphicFrame>
    </p:spTree>
    <p:extLst>
      <p:ext uri="{BB962C8B-B14F-4D97-AF65-F5344CB8AC3E}">
        <p14:creationId xmlns:p14="http://schemas.microsoft.com/office/powerpoint/2010/main" val="2107349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E52FA-19F7-29AC-DEFF-C6C52E639734}"/>
              </a:ext>
            </a:extLst>
          </p:cNvPr>
          <p:cNvPicPr>
            <a:picLocks noChangeAspect="1"/>
          </p:cNvPicPr>
          <p:nvPr/>
        </p:nvPicPr>
        <p:blipFill>
          <a:blip r:embed="rId2"/>
          <a:stretch>
            <a:fillRect/>
          </a:stretch>
        </p:blipFill>
        <p:spPr>
          <a:xfrm>
            <a:off x="3180943" y="442495"/>
            <a:ext cx="5830114" cy="5973009"/>
          </a:xfrm>
          <a:prstGeom prst="rect">
            <a:avLst/>
          </a:prstGeom>
        </p:spPr>
      </p:pic>
    </p:spTree>
    <p:extLst>
      <p:ext uri="{BB962C8B-B14F-4D97-AF65-F5344CB8AC3E}">
        <p14:creationId xmlns:p14="http://schemas.microsoft.com/office/powerpoint/2010/main" val="3478714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C91BC0-0772-28ED-56A4-7824213CCDF2}"/>
              </a:ext>
            </a:extLst>
          </p:cNvPr>
          <p:cNvPicPr>
            <a:picLocks noChangeAspect="1"/>
          </p:cNvPicPr>
          <p:nvPr/>
        </p:nvPicPr>
        <p:blipFill>
          <a:blip r:embed="rId2"/>
          <a:stretch>
            <a:fillRect/>
          </a:stretch>
        </p:blipFill>
        <p:spPr>
          <a:xfrm>
            <a:off x="1423335" y="1699971"/>
            <a:ext cx="9345329" cy="3458058"/>
          </a:xfrm>
          <a:prstGeom prst="rect">
            <a:avLst/>
          </a:prstGeom>
        </p:spPr>
      </p:pic>
    </p:spTree>
    <p:extLst>
      <p:ext uri="{BB962C8B-B14F-4D97-AF65-F5344CB8AC3E}">
        <p14:creationId xmlns:p14="http://schemas.microsoft.com/office/powerpoint/2010/main" val="3843730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394900"/>
            <a:ext cx="10973212" cy="369332"/>
          </a:xfrm>
        </p:spPr>
        <p:txBody>
          <a:bodyPr>
            <a:normAutofit fontScale="90000"/>
          </a:bodyPr>
          <a:lstStyle/>
          <a:p>
            <a:pPr algn="ctr"/>
            <a:r>
              <a:rPr lang="en-IN" sz="2400" dirty="0">
                <a:latin typeface="Times New Roman" panose="02020603050405020304" pitchFamily="18" charset="0"/>
                <a:cs typeface="Times New Roman" panose="02020603050405020304" pitchFamily="18" charset="0"/>
              </a:rPr>
              <a:t>Shift Registers</a:t>
            </a:r>
          </a:p>
        </p:txBody>
      </p:sp>
      <p:sp>
        <p:nvSpPr>
          <p:cNvPr id="3" name="Content Placeholder 2"/>
          <p:cNvSpPr>
            <a:spLocks noGrp="1"/>
          </p:cNvSpPr>
          <p:nvPr>
            <p:ph idx="1"/>
          </p:nvPr>
        </p:nvSpPr>
        <p:spPr>
          <a:xfrm>
            <a:off x="838200" y="1396416"/>
            <a:ext cx="10515600" cy="4351338"/>
          </a:xfrm>
        </p:spPr>
        <p:txBody>
          <a:bodyPr/>
          <a:lstStyle/>
          <a:p>
            <a:r>
              <a:rPr lang="en-IN" sz="2000" dirty="0">
                <a:latin typeface="Times New Roman" panose="02020603050405020304" pitchFamily="18" charset="0"/>
                <a:cs typeface="Times New Roman" panose="02020603050405020304" pitchFamily="18" charset="0"/>
              </a:rPr>
              <a:t>The Shift Register is another type of sequential logic circuit that can be used for the storage or the </a:t>
            </a:r>
            <a:r>
              <a:rPr lang="en-IN" sz="2000" dirty="0">
                <a:highlight>
                  <a:srgbClr val="FFFF00"/>
                </a:highlight>
                <a:latin typeface="Times New Roman" panose="02020603050405020304" pitchFamily="18" charset="0"/>
                <a:cs typeface="Times New Roman" panose="02020603050405020304" pitchFamily="18" charset="0"/>
              </a:rPr>
              <a:t>transfer of binary data</a:t>
            </a:r>
          </a:p>
          <a:p>
            <a:r>
              <a:rPr lang="en-IN" sz="2000" dirty="0">
                <a:latin typeface="Times New Roman" panose="02020603050405020304" pitchFamily="18" charset="0"/>
                <a:cs typeface="Times New Roman" panose="02020603050405020304" pitchFamily="18" charset="0"/>
              </a:rPr>
              <a:t> In digital circuits, a shift register is a </a:t>
            </a:r>
            <a:r>
              <a:rPr lang="en-IN" sz="2000" dirty="0">
                <a:highlight>
                  <a:srgbClr val="FFFF00"/>
                </a:highlight>
                <a:latin typeface="Times New Roman" panose="02020603050405020304" pitchFamily="18" charset="0"/>
                <a:cs typeface="Times New Roman" panose="02020603050405020304" pitchFamily="18" charset="0"/>
              </a:rPr>
              <a:t>cascade of flip flops, sharing the same clock</a:t>
            </a:r>
            <a:r>
              <a:rPr lang="en-IN" sz="2000" dirty="0">
                <a:latin typeface="Times New Roman" panose="02020603050405020304" pitchFamily="18" charset="0"/>
                <a:cs typeface="Times New Roman" panose="02020603050405020304" pitchFamily="18" charset="0"/>
              </a:rPr>
              <a:t>, in which the output of each flip-flop is connected to the "data" input of the next flip-flop in the chain, resulting in a circuit that shifts by one position the "bit array" stored in it, "shifting in" the data present at its input and 'shifting out' the last bit in the array, at each transition of the clock input.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771" y="3761896"/>
            <a:ext cx="4581525" cy="2934652"/>
          </a:xfrm>
          <a:prstGeom prst="rect">
            <a:avLst/>
          </a:prstGeom>
        </p:spPr>
      </p:pic>
    </p:spTree>
    <p:extLst>
      <p:ext uri="{BB962C8B-B14F-4D97-AF65-F5344CB8AC3E}">
        <p14:creationId xmlns:p14="http://schemas.microsoft.com/office/powerpoint/2010/main" val="209846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5385" y="1490487"/>
            <a:ext cx="9821230" cy="2348931"/>
          </a:xfrm>
          <a:prstGeom prst="rect">
            <a:avLst/>
          </a:prstGeom>
        </p:spPr>
      </p:pic>
      <p:sp>
        <p:nvSpPr>
          <p:cNvPr id="3" name="TextBox 2"/>
          <p:cNvSpPr txBox="1"/>
          <p:nvPr/>
        </p:nvSpPr>
        <p:spPr>
          <a:xfrm>
            <a:off x="1187355" y="641445"/>
            <a:ext cx="2105320" cy="523220"/>
          </a:xfrm>
          <a:prstGeom prst="rect">
            <a:avLst/>
          </a:prstGeom>
          <a:noFill/>
        </p:spPr>
        <p:txBody>
          <a:bodyPr wrap="none" rtlCol="0">
            <a:spAutoFit/>
          </a:bodyPr>
          <a:lstStyle/>
          <a:p>
            <a:r>
              <a:rPr lang="en-US" sz="2800" dirty="0"/>
              <a:t>Shift Register</a:t>
            </a:r>
          </a:p>
        </p:txBody>
      </p:sp>
      <p:sp>
        <p:nvSpPr>
          <p:cNvPr id="5" name="TextBox 4">
            <a:extLst>
              <a:ext uri="{FF2B5EF4-FFF2-40B4-BE49-F238E27FC236}">
                <a16:creationId xmlns:a16="http://schemas.microsoft.com/office/drawing/2014/main" id="{18CD8476-F0FB-8764-B329-1463FFAA7C0D}"/>
              </a:ext>
            </a:extLst>
          </p:cNvPr>
          <p:cNvSpPr txBox="1"/>
          <p:nvPr/>
        </p:nvSpPr>
        <p:spPr>
          <a:xfrm>
            <a:off x="843280" y="4327098"/>
            <a:ext cx="11013439" cy="1569660"/>
          </a:xfrm>
          <a:prstGeom prst="rect">
            <a:avLst/>
          </a:prstGeom>
          <a:noFill/>
        </p:spPr>
        <p:txBody>
          <a:bodyPr wrap="square">
            <a:spAutoFit/>
          </a:bodyPr>
          <a:lstStyle/>
          <a:p>
            <a:pPr marL="342900" indent="-342900" algn="just">
              <a:buFont typeface="Arial" panose="020B0604020202020204" pitchFamily="34" charset="0"/>
              <a:buChar char="•"/>
            </a:pPr>
            <a:r>
              <a:rPr lang="en-US" sz="2400" b="0" i="0" u="none" strike="noStrike" baseline="0" dirty="0">
                <a:highlight>
                  <a:srgbClr val="FFFF00"/>
                </a:highlight>
                <a:latin typeface="TimesTenLTStd-Roman"/>
              </a:rPr>
              <a:t>A register capable of shifting in one direction only is a </a:t>
            </a:r>
            <a:r>
              <a:rPr lang="en-US" sz="2400" b="0" i="1" u="none" strike="noStrike" baseline="0" dirty="0">
                <a:highlight>
                  <a:srgbClr val="FFFF00"/>
                </a:highlight>
                <a:latin typeface="TimesTenLTStd-Italic"/>
              </a:rPr>
              <a:t>unidirectional </a:t>
            </a:r>
            <a:r>
              <a:rPr lang="en-US" sz="2400" b="0" i="0" u="none" strike="noStrike" baseline="0" dirty="0">
                <a:highlight>
                  <a:srgbClr val="FFFF00"/>
                </a:highlight>
                <a:latin typeface="TimesTenLTStd-Roman"/>
              </a:rPr>
              <a:t>shift register.</a:t>
            </a:r>
          </a:p>
          <a:p>
            <a:pPr marL="342900" indent="-342900" algn="just">
              <a:buFont typeface="Arial" panose="020B0604020202020204" pitchFamily="34" charset="0"/>
              <a:buChar char="•"/>
            </a:pPr>
            <a:r>
              <a:rPr lang="en-US" sz="2400" b="0" i="0" u="none" strike="noStrike" baseline="0" dirty="0">
                <a:latin typeface="TimesTenLTStd-Roman"/>
              </a:rPr>
              <a:t>One that can shift in </a:t>
            </a:r>
            <a:r>
              <a:rPr lang="en-US" sz="2400" b="0" i="0" u="none" strike="noStrike" baseline="0" dirty="0">
                <a:highlight>
                  <a:srgbClr val="FFFF00"/>
                </a:highlight>
                <a:latin typeface="TimesTenLTStd-Roman"/>
              </a:rPr>
              <a:t>both directions is a </a:t>
            </a:r>
            <a:r>
              <a:rPr lang="en-US" sz="2400" b="0" i="1" u="none" strike="noStrike" baseline="0" dirty="0">
                <a:highlight>
                  <a:srgbClr val="FFFF00"/>
                </a:highlight>
                <a:latin typeface="TimesTenLTStd-Italic"/>
              </a:rPr>
              <a:t>bidirectional </a:t>
            </a:r>
            <a:r>
              <a:rPr lang="en-US" sz="2400" b="0" i="0" u="none" strike="noStrike" baseline="0" dirty="0">
                <a:latin typeface="TimesTenLTStd-Roman"/>
              </a:rPr>
              <a:t>shift register. </a:t>
            </a:r>
          </a:p>
          <a:p>
            <a:pPr marL="342900" indent="-342900" algn="just">
              <a:buFont typeface="Arial" panose="020B0604020202020204" pitchFamily="34" charset="0"/>
              <a:buChar char="•"/>
            </a:pPr>
            <a:r>
              <a:rPr lang="en-US" sz="2400" b="0" i="0" u="none" strike="noStrike" baseline="0" dirty="0">
                <a:latin typeface="TimesTenLTStd-Roman"/>
              </a:rPr>
              <a:t>If the </a:t>
            </a:r>
            <a:r>
              <a:rPr lang="en-US" sz="2400" b="0" i="0" u="none" strike="noStrike" baseline="0" dirty="0">
                <a:highlight>
                  <a:srgbClr val="FFFF00"/>
                </a:highlight>
                <a:latin typeface="TimesTenLTStd-Roman"/>
              </a:rPr>
              <a:t>register has both shifts and parallel‐load capabilities, it is referred to as a </a:t>
            </a:r>
            <a:r>
              <a:rPr lang="en-US" sz="2400" b="0" i="1" u="none" strike="noStrike" baseline="0" dirty="0">
                <a:highlight>
                  <a:srgbClr val="FFFF00"/>
                </a:highlight>
                <a:latin typeface="TimesTenLTStd-Italic"/>
              </a:rPr>
              <a:t>universal shift register.</a:t>
            </a:r>
            <a:endParaRPr lang="en-US" sz="2400" dirty="0">
              <a:highlight>
                <a:srgbClr val="FFFF00"/>
              </a:highlight>
            </a:endParaRPr>
          </a:p>
        </p:txBody>
      </p:sp>
    </p:spTree>
    <p:extLst>
      <p:ext uri="{BB962C8B-B14F-4D97-AF65-F5344CB8AC3E}">
        <p14:creationId xmlns:p14="http://schemas.microsoft.com/office/powerpoint/2010/main" val="3924462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2A46F-D739-3D2B-65A0-0530F8BB88EC}"/>
              </a:ext>
            </a:extLst>
          </p:cNvPr>
          <p:cNvPicPr>
            <a:picLocks noChangeAspect="1"/>
          </p:cNvPicPr>
          <p:nvPr/>
        </p:nvPicPr>
        <p:blipFill>
          <a:blip r:embed="rId2"/>
          <a:stretch>
            <a:fillRect/>
          </a:stretch>
        </p:blipFill>
        <p:spPr>
          <a:xfrm>
            <a:off x="2166652" y="2515970"/>
            <a:ext cx="6631908" cy="3119615"/>
          </a:xfrm>
          <a:prstGeom prst="rect">
            <a:avLst/>
          </a:prstGeom>
        </p:spPr>
      </p:pic>
      <p:sp>
        <p:nvSpPr>
          <p:cNvPr id="7" name="TextBox 6">
            <a:extLst>
              <a:ext uri="{FF2B5EF4-FFF2-40B4-BE49-F238E27FC236}">
                <a16:creationId xmlns:a16="http://schemas.microsoft.com/office/drawing/2014/main" id="{8B9446F2-81D7-86EB-BCAD-1465CDA3CF3A}"/>
              </a:ext>
            </a:extLst>
          </p:cNvPr>
          <p:cNvSpPr txBox="1"/>
          <p:nvPr/>
        </p:nvSpPr>
        <p:spPr>
          <a:xfrm>
            <a:off x="1361440" y="853083"/>
            <a:ext cx="6096000" cy="461665"/>
          </a:xfrm>
          <a:prstGeom prst="rect">
            <a:avLst/>
          </a:prstGeom>
          <a:noFill/>
        </p:spPr>
        <p:txBody>
          <a:bodyPr wrap="square">
            <a:spAutoFit/>
          </a:bodyPr>
          <a:lstStyle/>
          <a:p>
            <a:r>
              <a:rPr lang="en-US" sz="2400" b="1" i="0" u="none" strike="noStrike" baseline="0" dirty="0">
                <a:solidFill>
                  <a:srgbClr val="00AEF0"/>
                </a:solidFill>
                <a:latin typeface="StoneSansStd-Semibold"/>
              </a:rPr>
              <a:t>Four‐bit universal shift register</a:t>
            </a:r>
            <a:endParaRPr lang="en-US" sz="2400" dirty="0"/>
          </a:p>
        </p:txBody>
      </p:sp>
    </p:spTree>
    <p:extLst>
      <p:ext uri="{BB962C8B-B14F-4D97-AF65-F5344CB8AC3E}">
        <p14:creationId xmlns:p14="http://schemas.microsoft.com/office/powerpoint/2010/main" val="1203116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43EF2-66C7-3C54-7757-F97273DA5B25}"/>
              </a:ext>
            </a:extLst>
          </p:cNvPr>
          <p:cNvPicPr>
            <a:picLocks noChangeAspect="1"/>
          </p:cNvPicPr>
          <p:nvPr/>
        </p:nvPicPr>
        <p:blipFill>
          <a:blip r:embed="rId2"/>
          <a:srcRect l="26332" t="3880" r="11911" b="53273"/>
          <a:stretch>
            <a:fillRect/>
          </a:stretch>
        </p:blipFill>
        <p:spPr>
          <a:xfrm>
            <a:off x="3241040" y="142240"/>
            <a:ext cx="5709920" cy="3130312"/>
          </a:xfrm>
          <a:prstGeom prst="rect">
            <a:avLst/>
          </a:prstGeom>
        </p:spPr>
      </p:pic>
      <p:sp>
        <p:nvSpPr>
          <p:cNvPr id="5" name="TextBox 4">
            <a:extLst>
              <a:ext uri="{FF2B5EF4-FFF2-40B4-BE49-F238E27FC236}">
                <a16:creationId xmlns:a16="http://schemas.microsoft.com/office/drawing/2014/main" id="{702BE922-7AF6-BAFB-D4DE-36440A8492E7}"/>
              </a:ext>
            </a:extLst>
          </p:cNvPr>
          <p:cNvSpPr txBox="1"/>
          <p:nvPr/>
        </p:nvSpPr>
        <p:spPr>
          <a:xfrm>
            <a:off x="275590" y="3247152"/>
            <a:ext cx="11814810" cy="3477875"/>
          </a:xfrm>
          <a:prstGeom prst="rect">
            <a:avLst/>
          </a:prstGeom>
          <a:noFill/>
        </p:spPr>
        <p:txBody>
          <a:bodyPr wrap="square">
            <a:spAutoFit/>
          </a:bodyPr>
          <a:lstStyle/>
          <a:p>
            <a:pPr algn="l"/>
            <a:r>
              <a:rPr lang="en-US" sz="2000" b="0" i="0" u="none" strike="noStrike" baseline="0" dirty="0">
                <a:latin typeface="TimesTenLTStd-Roman"/>
              </a:rPr>
              <a:t>The shift register has the following capabilities:</a:t>
            </a:r>
          </a:p>
          <a:p>
            <a:pPr algn="l"/>
            <a:r>
              <a:rPr lang="en-US" sz="2000" b="1" i="0" u="none" strike="noStrike" baseline="0" dirty="0">
                <a:latin typeface="TimesTenLTStd-Bold"/>
              </a:rPr>
              <a:t>1. </a:t>
            </a:r>
            <a:r>
              <a:rPr lang="en-US" sz="2000" b="0" i="0" u="none" strike="noStrike" baseline="0" dirty="0">
                <a:latin typeface="TimesTenLTStd-Roman"/>
              </a:rPr>
              <a:t>A </a:t>
            </a:r>
            <a:r>
              <a:rPr lang="en-US" sz="2000" b="0" i="1" u="none" strike="noStrike" baseline="0" dirty="0">
                <a:latin typeface="TimesTenLTStd-Italic"/>
              </a:rPr>
              <a:t>clear </a:t>
            </a:r>
            <a:r>
              <a:rPr lang="en-US" sz="2000" b="0" i="0" u="none" strike="noStrike" baseline="0" dirty="0">
                <a:latin typeface="TimesTenLTStd-Roman"/>
              </a:rPr>
              <a:t>control to clear the register to 0.</a:t>
            </a:r>
          </a:p>
          <a:p>
            <a:pPr algn="l"/>
            <a:r>
              <a:rPr lang="en-US" sz="2000" b="1" i="0" u="none" strike="noStrike" baseline="0" dirty="0">
                <a:latin typeface="TimesTenLTStd-Bold"/>
              </a:rPr>
              <a:t>2. </a:t>
            </a:r>
            <a:r>
              <a:rPr lang="en-US" sz="2000" b="0" i="0" u="none" strike="noStrike" baseline="0" dirty="0">
                <a:latin typeface="TimesTenLTStd-Roman"/>
              </a:rPr>
              <a:t>A </a:t>
            </a:r>
            <a:r>
              <a:rPr lang="en-US" sz="2000" b="0" i="1" u="none" strike="noStrike" baseline="0" dirty="0">
                <a:latin typeface="TimesTenLTStd-Italic"/>
              </a:rPr>
              <a:t>clock </a:t>
            </a:r>
            <a:r>
              <a:rPr lang="en-US" sz="2000" b="0" i="0" u="none" strike="noStrike" baseline="0" dirty="0">
                <a:latin typeface="TimesTenLTStd-Roman"/>
              </a:rPr>
              <a:t>input to synchronize the operations.</a:t>
            </a:r>
          </a:p>
          <a:p>
            <a:pPr algn="l"/>
            <a:r>
              <a:rPr lang="en-US" sz="2000" dirty="0"/>
              <a:t>3. A shift‐right control to enable the shift‐right operation and the serial input and output lines associated with the shift right.</a:t>
            </a:r>
          </a:p>
          <a:p>
            <a:pPr algn="l"/>
            <a:r>
              <a:rPr lang="en-US" sz="2000" dirty="0"/>
              <a:t>4. A shift‐left control to enable the shift‐left operation and the serial input and output lines associated with the shift left.</a:t>
            </a:r>
          </a:p>
          <a:p>
            <a:pPr algn="l"/>
            <a:r>
              <a:rPr lang="en-US" sz="2000" dirty="0"/>
              <a:t>5. A parallel‐load control to enable a parallel transfer and the 4 input lines associated with the parallel transfer.</a:t>
            </a:r>
          </a:p>
          <a:p>
            <a:pPr algn="l"/>
            <a:r>
              <a:rPr lang="en-US" sz="2000" dirty="0"/>
              <a:t>6. 4 parallel output lines.</a:t>
            </a:r>
          </a:p>
          <a:p>
            <a:pPr algn="l"/>
            <a:r>
              <a:rPr lang="en-US" sz="2000" dirty="0"/>
              <a:t>7. A control state that leaves the information in the register unchanged in response to the clock.  Other shift registers may have only some of the preceding functions, with at least one shift operation.</a:t>
            </a:r>
          </a:p>
        </p:txBody>
      </p:sp>
    </p:spTree>
    <p:extLst>
      <p:ext uri="{BB962C8B-B14F-4D97-AF65-F5344CB8AC3E}">
        <p14:creationId xmlns:p14="http://schemas.microsoft.com/office/powerpoint/2010/main" val="195239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62852-69F3-5785-4423-7F50A1E0028D}"/>
              </a:ext>
            </a:extLst>
          </p:cNvPr>
          <p:cNvPicPr>
            <a:picLocks noChangeAspect="1"/>
          </p:cNvPicPr>
          <p:nvPr/>
        </p:nvPicPr>
        <p:blipFill>
          <a:blip r:embed="rId2"/>
          <a:srcRect b="4673"/>
          <a:stretch>
            <a:fillRect/>
          </a:stretch>
        </p:blipFill>
        <p:spPr>
          <a:xfrm>
            <a:off x="1188721" y="253999"/>
            <a:ext cx="8776948" cy="6611271"/>
          </a:xfrm>
          <a:prstGeom prst="rect">
            <a:avLst/>
          </a:prstGeom>
        </p:spPr>
      </p:pic>
    </p:spTree>
    <p:extLst>
      <p:ext uri="{BB962C8B-B14F-4D97-AF65-F5344CB8AC3E}">
        <p14:creationId xmlns:p14="http://schemas.microsoft.com/office/powerpoint/2010/main" val="641208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6BF8B6-EEBF-5DD8-94DD-1F30456BD146}"/>
              </a:ext>
            </a:extLst>
          </p:cNvPr>
          <p:cNvSpPr txBox="1"/>
          <p:nvPr/>
        </p:nvSpPr>
        <p:spPr>
          <a:xfrm>
            <a:off x="690880" y="670560"/>
            <a:ext cx="11236960" cy="8894743"/>
          </a:xfrm>
          <a:prstGeom prst="rect">
            <a:avLst/>
          </a:prstGeom>
          <a:noFill/>
        </p:spPr>
        <p:txBody>
          <a:bodyPr wrap="square">
            <a:spAutoFit/>
          </a:bodyPr>
          <a:lstStyle/>
          <a:p>
            <a:pPr algn="just"/>
            <a:r>
              <a:rPr lang="en-US" sz="3200" b="0" i="0" dirty="0">
                <a:solidFill>
                  <a:srgbClr val="273239"/>
                </a:solidFill>
                <a:effectLst/>
                <a:latin typeface="Nunito" pitchFamily="2" charset="0"/>
              </a:rPr>
              <a:t>A </a:t>
            </a:r>
            <a:r>
              <a:rPr lang="en-US" sz="3200" b="1" i="0" u="sng" dirty="0">
                <a:solidFill>
                  <a:srgbClr val="357960"/>
                </a:solidFill>
                <a:effectLst/>
                <a:latin typeface="Nunito" pitchFamily="2" charset="0"/>
                <a:hlinkClick r:id="rId2"/>
              </a:rPr>
              <a:t>Counter</a:t>
            </a:r>
            <a:r>
              <a:rPr lang="en-US" sz="3200" b="0" i="0" dirty="0">
                <a:solidFill>
                  <a:srgbClr val="273239"/>
                </a:solidFill>
                <a:effectLst/>
                <a:latin typeface="Nunito" pitchFamily="2" charset="0"/>
              </a:rPr>
              <a:t> is a device which stores (and sometimes displays) the number of times a particular event or process has occurred, often in relationship to a clock signal. Counters are used in digital electronics for counting purpose, they can count specific event happening in the circuit.</a:t>
            </a:r>
          </a:p>
          <a:p>
            <a:pPr algn="just"/>
            <a:endParaRPr lang="en-US" sz="3200" dirty="0">
              <a:solidFill>
                <a:srgbClr val="273239"/>
              </a:solidFill>
              <a:latin typeface="Nunito" pitchFamily="2" charset="0"/>
            </a:endParaRPr>
          </a:p>
          <a:p>
            <a:pPr algn="just"/>
            <a:r>
              <a:rPr lang="en-US" sz="3200" b="0" i="0" dirty="0">
                <a:solidFill>
                  <a:srgbClr val="273239"/>
                </a:solidFill>
                <a:effectLst/>
                <a:latin typeface="Nunito" pitchFamily="2" charset="0"/>
              </a:rPr>
              <a:t>Not only counting, a counter can follow the certain sequence based on our design like any random sequence 0,1,3,2… .They can also  be designed with the help of flip flops</a:t>
            </a:r>
            <a:endParaRPr lang="en-US" sz="3200" dirty="0">
              <a:solidFill>
                <a:srgbClr val="273239"/>
              </a:solidFill>
              <a:latin typeface="Nunito" pitchFamily="2" charset="0"/>
            </a:endParaRPr>
          </a:p>
          <a:p>
            <a:pPr algn="just"/>
            <a:endParaRPr lang="en-US" sz="3200" b="0" i="0" dirty="0">
              <a:solidFill>
                <a:srgbClr val="273239"/>
              </a:solidFill>
              <a:effectLst/>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IN" dirty="0"/>
          </a:p>
        </p:txBody>
      </p:sp>
    </p:spTree>
    <p:extLst>
      <p:ext uri="{BB962C8B-B14F-4D97-AF65-F5344CB8AC3E}">
        <p14:creationId xmlns:p14="http://schemas.microsoft.com/office/powerpoint/2010/main" val="2759071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394900"/>
            <a:ext cx="10973212" cy="369332"/>
          </a:xfrm>
        </p:spPr>
        <p:txBody>
          <a:bodyPr>
            <a:normAutofit fontScale="90000"/>
          </a:bodyPr>
          <a:lstStyle/>
          <a:p>
            <a:pPr algn="ctr"/>
            <a:r>
              <a:rPr lang="en-IN" sz="2400" b="1" dirty="0">
                <a:latin typeface="Times New Roman" panose="02020603050405020304" pitchFamily="18" charset="0"/>
                <a:cs typeface="Times New Roman" panose="02020603050405020304" pitchFamily="18" charset="0"/>
              </a:rPr>
              <a:t>Shift Register Counters</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A Shift Register Counter is  basically a Shift Register with the serial output connected back to the serial input in order to produce </a:t>
            </a:r>
            <a:r>
              <a:rPr lang="en-IN" sz="2400" b="1" dirty="0">
                <a:latin typeface="Times New Roman" panose="02020603050405020304" pitchFamily="18" charset="0"/>
                <a:cs typeface="Times New Roman" panose="02020603050405020304" pitchFamily="18" charset="0"/>
              </a:rPr>
              <a:t>Special Sequences.</a:t>
            </a:r>
          </a:p>
          <a:p>
            <a:pPr marL="0" indent="0">
              <a:buNone/>
            </a:pPr>
            <a:endParaRPr lang="en-I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These devices are often classified as counters, because they exhibit a specified sequence of states.</a:t>
            </a:r>
          </a:p>
          <a:p>
            <a:pPr marL="0" indent="0">
              <a:buNone/>
            </a:pP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Two of the most common types of Shift Register Counters are</a:t>
            </a:r>
          </a:p>
          <a:p>
            <a:pPr lvl="4">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Twisted Ring Counter</a:t>
            </a:r>
          </a:p>
          <a:p>
            <a:pPr lvl="4">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Ring Counter</a:t>
            </a:r>
          </a:p>
        </p:txBody>
      </p:sp>
    </p:spTree>
    <p:extLst>
      <p:ext uri="{BB962C8B-B14F-4D97-AF65-F5344CB8AC3E}">
        <p14:creationId xmlns:p14="http://schemas.microsoft.com/office/powerpoint/2010/main" val="229003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7527" y="1508465"/>
            <a:ext cx="10377055" cy="4031873"/>
          </a:xfrm>
          <a:prstGeom prst="rect">
            <a:avLst/>
          </a:prstGeom>
        </p:spPr>
        <p:txBody>
          <a:bodyPr wrap="square">
            <a:spAutoFit/>
          </a:bodyPr>
          <a:lstStyle/>
          <a:p>
            <a:pPr algn="just"/>
            <a:r>
              <a:rPr lang="en-US" sz="3200" b="1" dirty="0">
                <a:latin typeface="StoneSansStd-Bold"/>
              </a:rPr>
              <a:t>Ring Counter</a:t>
            </a:r>
          </a:p>
          <a:p>
            <a:pPr algn="just"/>
            <a:r>
              <a:rPr lang="en-US" sz="3200" dirty="0">
                <a:latin typeface="TimesTenLTStd-Roman"/>
              </a:rPr>
              <a:t>Timing signals that control the sequence of operations in a digital system can be generated by a shift register or by a counter with a decoder. A </a:t>
            </a:r>
            <a:r>
              <a:rPr lang="en-US" sz="3200" i="1" dirty="0">
                <a:latin typeface="TimesTenLTStd-Italic"/>
              </a:rPr>
              <a:t>ring counter </a:t>
            </a:r>
            <a:r>
              <a:rPr lang="en-US" sz="3200" dirty="0">
                <a:latin typeface="TimesTenLTStd-Roman"/>
              </a:rPr>
              <a:t>is a circular shift register with only one flip‐flop being set at any particular time; all others are cleared. The single bit is shifted from one flip‐flop to the next to produce the sequence of timing signals. </a:t>
            </a:r>
            <a:endParaRPr lang="en-US" sz="3200" dirty="0"/>
          </a:p>
        </p:txBody>
      </p:sp>
    </p:spTree>
    <p:extLst>
      <p:ext uri="{BB962C8B-B14F-4D97-AF65-F5344CB8AC3E}">
        <p14:creationId xmlns:p14="http://schemas.microsoft.com/office/powerpoint/2010/main" val="1144783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DA71C-5671-15BD-7AD1-52C96450D383}"/>
              </a:ext>
            </a:extLst>
          </p:cNvPr>
          <p:cNvPicPr>
            <a:picLocks noChangeAspect="1"/>
          </p:cNvPicPr>
          <p:nvPr/>
        </p:nvPicPr>
        <p:blipFill>
          <a:blip r:embed="rId2"/>
          <a:stretch>
            <a:fillRect/>
          </a:stretch>
        </p:blipFill>
        <p:spPr>
          <a:xfrm>
            <a:off x="0" y="176943"/>
            <a:ext cx="12192000" cy="6504114"/>
          </a:xfrm>
          <a:prstGeom prst="rect">
            <a:avLst/>
          </a:prstGeom>
        </p:spPr>
      </p:pic>
    </p:spTree>
    <p:extLst>
      <p:ext uri="{BB962C8B-B14F-4D97-AF65-F5344CB8AC3E}">
        <p14:creationId xmlns:p14="http://schemas.microsoft.com/office/powerpoint/2010/main" val="510926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5345" y="3092025"/>
            <a:ext cx="9725892" cy="3539430"/>
          </a:xfrm>
          <a:prstGeom prst="rect">
            <a:avLst/>
          </a:prstGeom>
        </p:spPr>
        <p:txBody>
          <a:bodyPr wrap="square">
            <a:spAutoFit/>
          </a:bodyPr>
          <a:lstStyle/>
          <a:p>
            <a:pPr algn="just"/>
            <a:r>
              <a:rPr lang="en-US" sz="2800" dirty="0">
                <a:latin typeface="TimesTenLTStd-Roman"/>
              </a:rPr>
              <a:t>This Figure shows a four‐bit shift register connected as a ring counter. The initial value of the register is 1000 which produces the variable T0. The single bit is shifted right with every clock pulse and circulates back from T3 to T0. Each flip‐flop is in the 1 state once every four clock cycles and produces one of the four timing signals  Each output becomes a 1 after the negative‐edge transition of a clock pulse and remains 1 during the next clock cycle.</a:t>
            </a:r>
          </a:p>
        </p:txBody>
      </p:sp>
      <p:pic>
        <p:nvPicPr>
          <p:cNvPr id="3" name="Picture 2"/>
          <p:cNvPicPr>
            <a:picLocks noChangeAspect="1"/>
          </p:cNvPicPr>
          <p:nvPr/>
        </p:nvPicPr>
        <p:blipFill>
          <a:blip r:embed="rId2"/>
          <a:stretch>
            <a:fillRect/>
          </a:stretch>
        </p:blipFill>
        <p:spPr>
          <a:xfrm>
            <a:off x="3061043" y="467875"/>
            <a:ext cx="5794628" cy="2483143"/>
          </a:xfrm>
          <a:prstGeom prst="rect">
            <a:avLst/>
          </a:prstGeom>
        </p:spPr>
      </p:pic>
    </p:spTree>
    <p:extLst>
      <p:ext uri="{BB962C8B-B14F-4D97-AF65-F5344CB8AC3E}">
        <p14:creationId xmlns:p14="http://schemas.microsoft.com/office/powerpoint/2010/main" val="4278605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12472" y="232409"/>
            <a:ext cx="7398329" cy="6206182"/>
          </a:xfrm>
          <a:prstGeom prst="rect">
            <a:avLst/>
          </a:prstGeom>
        </p:spPr>
      </p:pic>
    </p:spTree>
    <p:extLst>
      <p:ext uri="{BB962C8B-B14F-4D97-AF65-F5344CB8AC3E}">
        <p14:creationId xmlns:p14="http://schemas.microsoft.com/office/powerpoint/2010/main" val="3533510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F9ABE9-9A02-A40F-D42C-738D76EEE04F}"/>
              </a:ext>
            </a:extLst>
          </p:cNvPr>
          <p:cNvSpPr txBox="1"/>
          <p:nvPr/>
        </p:nvSpPr>
        <p:spPr>
          <a:xfrm>
            <a:off x="1097279" y="1178559"/>
            <a:ext cx="9856859" cy="3539430"/>
          </a:xfrm>
          <a:prstGeom prst="rect">
            <a:avLst/>
          </a:prstGeom>
          <a:noFill/>
        </p:spPr>
        <p:txBody>
          <a:bodyPr wrap="square">
            <a:spAutoFit/>
          </a:bodyPr>
          <a:lstStyle/>
          <a:p>
            <a:pPr>
              <a:buNone/>
            </a:pPr>
            <a:r>
              <a:rPr lang="en-US" sz="3200" b="1" dirty="0"/>
              <a:t>Timing Signals</a:t>
            </a:r>
          </a:p>
          <a:p>
            <a:pPr>
              <a:buFont typeface="Arial" panose="020B0604020202020204" pitchFamily="34" charset="0"/>
              <a:buChar char="•"/>
            </a:pPr>
            <a:r>
              <a:rPr lang="en-US" sz="3200" dirty="0"/>
              <a:t>Each flip-flop output (</a:t>
            </a:r>
            <a:r>
              <a:rPr lang="en-US" sz="3200" dirty="0">
                <a:latin typeface="Courier New" panose="02070309020205020404" pitchFamily="49" charset="0"/>
              </a:rPr>
              <a:t>T0, T1, T2, T3</a:t>
            </a:r>
            <a:r>
              <a:rPr lang="en-US" sz="3200" dirty="0"/>
              <a:t>) becomes </a:t>
            </a:r>
            <a:r>
              <a:rPr lang="en-US" sz="3200" b="1" dirty="0"/>
              <a:t>1 for exactly one clock cycle</a:t>
            </a:r>
            <a:r>
              <a:rPr lang="en-US" sz="3200" dirty="0"/>
              <a:t> and then goes back to 0.</a:t>
            </a:r>
          </a:p>
          <a:p>
            <a:pPr>
              <a:buFont typeface="Arial" panose="020B0604020202020204" pitchFamily="34" charset="0"/>
              <a:buChar char="•"/>
            </a:pPr>
            <a:r>
              <a:rPr lang="en-US" sz="3200" dirty="0"/>
              <a:t>So we get </a:t>
            </a:r>
            <a:r>
              <a:rPr lang="en-US" sz="3200" b="1" dirty="0"/>
              <a:t>four timing signals</a:t>
            </a:r>
            <a:r>
              <a:rPr lang="en-US" sz="3200" dirty="0"/>
              <a:t>, each active </a:t>
            </a:r>
            <a:r>
              <a:rPr lang="en-US" sz="3200" b="1" dirty="0"/>
              <a:t>once every four clock cycles</a:t>
            </a:r>
            <a:r>
              <a:rPr lang="en-US" sz="3200" dirty="0"/>
              <a:t>.</a:t>
            </a:r>
          </a:p>
          <a:p>
            <a:pPr>
              <a:buFont typeface="Arial" panose="020B0604020202020204" pitchFamily="34" charset="0"/>
              <a:buChar char="•"/>
            </a:pPr>
            <a:r>
              <a:rPr lang="en-US" sz="3200" dirty="0">
                <a:highlight>
                  <a:srgbClr val="FFFF00"/>
                </a:highlight>
              </a:rPr>
              <a:t>This is useful for generating sequential timing (like in digital controllers or stepper motor drivers).</a:t>
            </a:r>
          </a:p>
        </p:txBody>
      </p:sp>
    </p:spTree>
    <p:extLst>
      <p:ext uri="{BB962C8B-B14F-4D97-AF65-F5344CB8AC3E}">
        <p14:creationId xmlns:p14="http://schemas.microsoft.com/office/powerpoint/2010/main" val="2777128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394900"/>
            <a:ext cx="10973212" cy="369332"/>
          </a:xfrm>
        </p:spPr>
        <p:txBody>
          <a:bodyPr>
            <a:normAutofit fontScale="90000"/>
          </a:bodyPr>
          <a:lstStyle/>
          <a:p>
            <a:r>
              <a:rPr lang="en-IN" sz="2400" dirty="0">
                <a:latin typeface="Times New Roman" panose="02020603050405020304" pitchFamily="18" charset="0"/>
                <a:cs typeface="Times New Roman" panose="02020603050405020304" pitchFamily="18" charset="0"/>
              </a:rPr>
              <a:t>Ring Counter</a:t>
            </a:r>
          </a:p>
        </p:txBody>
      </p:sp>
      <p:pic>
        <p:nvPicPr>
          <p:cNvPr id="7" name="Picture 6">
            <a:extLst>
              <a:ext uri="{FF2B5EF4-FFF2-40B4-BE49-F238E27FC236}">
                <a16:creationId xmlns:a16="http://schemas.microsoft.com/office/drawing/2014/main" id="{B203DC73-B2B7-F8D9-8D2A-42367116EA9F}"/>
              </a:ext>
            </a:extLst>
          </p:cNvPr>
          <p:cNvPicPr>
            <a:picLocks noChangeAspect="1"/>
          </p:cNvPicPr>
          <p:nvPr/>
        </p:nvPicPr>
        <p:blipFill>
          <a:blip r:embed="rId2"/>
          <a:stretch>
            <a:fillRect/>
          </a:stretch>
        </p:blipFill>
        <p:spPr>
          <a:xfrm>
            <a:off x="460504" y="1072262"/>
            <a:ext cx="8124277" cy="2940660"/>
          </a:xfrm>
          <a:prstGeom prst="rect">
            <a:avLst/>
          </a:prstGeom>
        </p:spPr>
      </p:pic>
      <p:pic>
        <p:nvPicPr>
          <p:cNvPr id="9" name="Picture 8">
            <a:extLst>
              <a:ext uri="{FF2B5EF4-FFF2-40B4-BE49-F238E27FC236}">
                <a16:creationId xmlns:a16="http://schemas.microsoft.com/office/drawing/2014/main" id="{69DC95A4-C5F9-B008-5D1A-D940D69753E5}"/>
              </a:ext>
            </a:extLst>
          </p:cNvPr>
          <p:cNvPicPr>
            <a:picLocks noChangeAspect="1"/>
          </p:cNvPicPr>
          <p:nvPr/>
        </p:nvPicPr>
        <p:blipFill>
          <a:blip r:embed="rId3"/>
          <a:stretch>
            <a:fillRect/>
          </a:stretch>
        </p:blipFill>
        <p:spPr>
          <a:xfrm>
            <a:off x="5050006" y="4320952"/>
            <a:ext cx="4534533" cy="2210108"/>
          </a:xfrm>
          <a:prstGeom prst="rect">
            <a:avLst/>
          </a:prstGeom>
        </p:spPr>
      </p:pic>
      <p:pic>
        <p:nvPicPr>
          <p:cNvPr id="11" name="Picture 10">
            <a:extLst>
              <a:ext uri="{FF2B5EF4-FFF2-40B4-BE49-F238E27FC236}">
                <a16:creationId xmlns:a16="http://schemas.microsoft.com/office/drawing/2014/main" id="{6E366164-945A-342A-D58C-1527D0CA9682}"/>
              </a:ext>
            </a:extLst>
          </p:cNvPr>
          <p:cNvPicPr>
            <a:picLocks noChangeAspect="1"/>
          </p:cNvPicPr>
          <p:nvPr/>
        </p:nvPicPr>
        <p:blipFill>
          <a:blip r:embed="rId4"/>
          <a:stretch>
            <a:fillRect/>
          </a:stretch>
        </p:blipFill>
        <p:spPr>
          <a:xfrm>
            <a:off x="8810881" y="1717077"/>
            <a:ext cx="3200847" cy="2295845"/>
          </a:xfrm>
          <a:prstGeom prst="rect">
            <a:avLst/>
          </a:prstGeom>
        </p:spPr>
      </p:pic>
    </p:spTree>
    <p:extLst>
      <p:ext uri="{BB962C8B-B14F-4D97-AF65-F5344CB8AC3E}">
        <p14:creationId xmlns:p14="http://schemas.microsoft.com/office/powerpoint/2010/main" val="3817618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2161" y="1413063"/>
            <a:ext cx="10002982" cy="4031873"/>
          </a:xfrm>
          <a:prstGeom prst="rect">
            <a:avLst/>
          </a:prstGeom>
        </p:spPr>
        <p:txBody>
          <a:bodyPr wrap="square">
            <a:spAutoFit/>
          </a:bodyPr>
          <a:lstStyle/>
          <a:p>
            <a:pPr algn="just"/>
            <a:r>
              <a:rPr lang="en-US" sz="3200" dirty="0">
                <a:latin typeface="TimesTenLTStd-Roman"/>
              </a:rPr>
              <a:t>For an alternative design, the timing signals can be generated by a two‐bit counter that goes through four distinct states and a decoder. The decoder decodes the four states of the counter and generates the required sequence of timing signals.</a:t>
            </a:r>
          </a:p>
          <a:p>
            <a:pPr algn="just"/>
            <a:r>
              <a:rPr lang="en-US" sz="3200" dirty="0">
                <a:highlight>
                  <a:srgbClr val="FFFF00"/>
                </a:highlight>
                <a:latin typeface="TimesTenLTStd-Roman"/>
              </a:rPr>
              <a:t>To generate 2</a:t>
            </a:r>
            <a:r>
              <a:rPr lang="en-US" sz="3200" i="1" baseline="30000" dirty="0">
                <a:highlight>
                  <a:srgbClr val="FFFF00"/>
                </a:highlight>
                <a:latin typeface="TimesTenLTStd-Italic"/>
              </a:rPr>
              <a:t>n </a:t>
            </a:r>
            <a:r>
              <a:rPr lang="en-US" sz="3200" dirty="0">
                <a:highlight>
                  <a:srgbClr val="FFFF00"/>
                </a:highlight>
                <a:latin typeface="TimesTenLTStd-Roman"/>
              </a:rPr>
              <a:t>timing signals, we need either a shift register with 2</a:t>
            </a:r>
            <a:r>
              <a:rPr lang="en-US" sz="3200" i="1" baseline="30000" dirty="0">
                <a:highlight>
                  <a:srgbClr val="FFFF00"/>
                </a:highlight>
                <a:latin typeface="TimesTenLTStd-Italic"/>
              </a:rPr>
              <a:t>n</a:t>
            </a:r>
            <a:r>
              <a:rPr lang="en-US" sz="3200" i="1" dirty="0">
                <a:highlight>
                  <a:srgbClr val="FFFF00"/>
                </a:highlight>
                <a:latin typeface="TimesTenLTStd-Italic"/>
              </a:rPr>
              <a:t> </a:t>
            </a:r>
            <a:r>
              <a:rPr lang="en-US" sz="3200" dirty="0">
                <a:highlight>
                  <a:srgbClr val="FFFF00"/>
                </a:highlight>
                <a:latin typeface="TimesTenLTStd-Roman"/>
              </a:rPr>
              <a:t>flip‐flops or an </a:t>
            </a:r>
            <a:r>
              <a:rPr lang="en-US" sz="3200" i="1" dirty="0">
                <a:highlight>
                  <a:srgbClr val="FFFF00"/>
                </a:highlight>
                <a:latin typeface="TimesTenLTStd-Italic"/>
              </a:rPr>
              <a:t>n </a:t>
            </a:r>
            <a:r>
              <a:rPr lang="en-US" sz="3200" dirty="0">
                <a:highlight>
                  <a:srgbClr val="FFFF00"/>
                </a:highlight>
                <a:latin typeface="TimesTenLTStd-Roman"/>
              </a:rPr>
              <a:t>‐bit binary counter together with an </a:t>
            </a:r>
            <a:r>
              <a:rPr lang="en-US" sz="3200" i="1" dirty="0">
                <a:highlight>
                  <a:srgbClr val="FFFF00"/>
                </a:highlight>
                <a:latin typeface="TimesTenLTStd-Italic"/>
              </a:rPr>
              <a:t>n</a:t>
            </a:r>
            <a:r>
              <a:rPr lang="en-US" sz="3200" dirty="0">
                <a:highlight>
                  <a:srgbClr val="FFFF00"/>
                </a:highlight>
                <a:latin typeface="TimesTenLTStd-Roman"/>
              </a:rPr>
              <a:t>‐to‐2</a:t>
            </a:r>
            <a:r>
              <a:rPr lang="en-US" sz="3200" i="1" baseline="30000" dirty="0">
                <a:highlight>
                  <a:srgbClr val="FFFF00"/>
                </a:highlight>
                <a:latin typeface="TimesTenLTStd-Italic"/>
              </a:rPr>
              <a:t>n</a:t>
            </a:r>
            <a:r>
              <a:rPr lang="en-US" sz="3200" i="1" dirty="0">
                <a:highlight>
                  <a:srgbClr val="FFFF00"/>
                </a:highlight>
                <a:latin typeface="TimesTenLTStd-Italic"/>
              </a:rPr>
              <a:t> </a:t>
            </a:r>
            <a:r>
              <a:rPr lang="en-US" sz="3200" dirty="0">
                <a:highlight>
                  <a:srgbClr val="FFFF00"/>
                </a:highlight>
                <a:latin typeface="TimesTenLTStd-Roman"/>
              </a:rPr>
              <a:t>‐line decoder.</a:t>
            </a:r>
            <a:endParaRPr lang="en-US" sz="3200" dirty="0">
              <a:highlight>
                <a:srgbClr val="FFFF00"/>
              </a:highlight>
            </a:endParaRPr>
          </a:p>
        </p:txBody>
      </p:sp>
    </p:spTree>
    <p:extLst>
      <p:ext uri="{BB962C8B-B14F-4D97-AF65-F5344CB8AC3E}">
        <p14:creationId xmlns:p14="http://schemas.microsoft.com/office/powerpoint/2010/main" val="4101681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14990"/>
            <a:ext cx="4308763" cy="4028019"/>
          </a:xfrm>
          <a:prstGeom prst="rect">
            <a:avLst/>
          </a:prstGeom>
        </p:spPr>
      </p:pic>
      <p:pic>
        <p:nvPicPr>
          <p:cNvPr id="4" name="Picture 3">
            <a:extLst>
              <a:ext uri="{FF2B5EF4-FFF2-40B4-BE49-F238E27FC236}">
                <a16:creationId xmlns:a16="http://schemas.microsoft.com/office/drawing/2014/main" id="{2FA253ED-E06E-0C91-8815-472C6A6738F2}"/>
              </a:ext>
            </a:extLst>
          </p:cNvPr>
          <p:cNvPicPr>
            <a:picLocks noChangeAspect="1"/>
          </p:cNvPicPr>
          <p:nvPr/>
        </p:nvPicPr>
        <p:blipFill>
          <a:blip r:embed="rId3"/>
          <a:stretch>
            <a:fillRect/>
          </a:stretch>
        </p:blipFill>
        <p:spPr>
          <a:xfrm>
            <a:off x="4503544" y="1327635"/>
            <a:ext cx="7421011" cy="4115374"/>
          </a:xfrm>
          <a:prstGeom prst="rect">
            <a:avLst/>
          </a:prstGeom>
        </p:spPr>
      </p:pic>
    </p:spTree>
    <p:extLst>
      <p:ext uri="{BB962C8B-B14F-4D97-AF65-F5344CB8AC3E}">
        <p14:creationId xmlns:p14="http://schemas.microsoft.com/office/powerpoint/2010/main" val="2184012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D51F4-92C3-2D41-85B1-2A15984F8113}"/>
              </a:ext>
            </a:extLst>
          </p:cNvPr>
          <p:cNvPicPr>
            <a:picLocks noChangeAspect="1"/>
          </p:cNvPicPr>
          <p:nvPr/>
        </p:nvPicPr>
        <p:blipFill>
          <a:blip r:embed="rId2"/>
          <a:stretch>
            <a:fillRect/>
          </a:stretch>
        </p:blipFill>
        <p:spPr>
          <a:xfrm>
            <a:off x="1499689" y="984026"/>
            <a:ext cx="9192622" cy="4889947"/>
          </a:xfrm>
          <a:prstGeom prst="rect">
            <a:avLst/>
          </a:prstGeom>
        </p:spPr>
      </p:pic>
    </p:spTree>
    <p:extLst>
      <p:ext uri="{BB962C8B-B14F-4D97-AF65-F5344CB8AC3E}">
        <p14:creationId xmlns:p14="http://schemas.microsoft.com/office/powerpoint/2010/main" val="1940945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7D23C-74C1-2C65-2046-FE12DC87DF69}"/>
              </a:ext>
            </a:extLst>
          </p:cNvPr>
          <p:cNvPicPr>
            <a:picLocks noChangeAspect="1"/>
          </p:cNvPicPr>
          <p:nvPr/>
        </p:nvPicPr>
        <p:blipFill>
          <a:blip r:embed="rId2"/>
          <a:stretch>
            <a:fillRect/>
          </a:stretch>
        </p:blipFill>
        <p:spPr>
          <a:xfrm>
            <a:off x="1467456" y="46603"/>
            <a:ext cx="9257087" cy="6764794"/>
          </a:xfrm>
          <a:prstGeom prst="rect">
            <a:avLst/>
          </a:prstGeom>
        </p:spPr>
      </p:pic>
    </p:spTree>
    <p:extLst>
      <p:ext uri="{BB962C8B-B14F-4D97-AF65-F5344CB8AC3E}">
        <p14:creationId xmlns:p14="http://schemas.microsoft.com/office/powerpoint/2010/main" val="1691485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E501A9-9DA6-D73B-3C4B-A76064FD1B7A}"/>
              </a:ext>
            </a:extLst>
          </p:cNvPr>
          <p:cNvPicPr>
            <a:picLocks noChangeAspect="1"/>
          </p:cNvPicPr>
          <p:nvPr/>
        </p:nvPicPr>
        <p:blipFill>
          <a:blip r:embed="rId2"/>
          <a:stretch>
            <a:fillRect/>
          </a:stretch>
        </p:blipFill>
        <p:spPr>
          <a:xfrm>
            <a:off x="967633" y="351928"/>
            <a:ext cx="10369061" cy="6309642"/>
          </a:xfrm>
          <a:prstGeom prst="rect">
            <a:avLst/>
          </a:prstGeom>
        </p:spPr>
      </p:pic>
    </p:spTree>
    <p:extLst>
      <p:ext uri="{BB962C8B-B14F-4D97-AF65-F5344CB8AC3E}">
        <p14:creationId xmlns:p14="http://schemas.microsoft.com/office/powerpoint/2010/main" val="3731905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EFF8B-8DA9-4899-2D88-9DC4300C665E}"/>
              </a:ext>
            </a:extLst>
          </p:cNvPr>
          <p:cNvPicPr>
            <a:picLocks noChangeAspect="1"/>
          </p:cNvPicPr>
          <p:nvPr/>
        </p:nvPicPr>
        <p:blipFill>
          <a:blip r:embed="rId2"/>
          <a:stretch>
            <a:fillRect/>
          </a:stretch>
        </p:blipFill>
        <p:spPr>
          <a:xfrm>
            <a:off x="0" y="0"/>
            <a:ext cx="7811590" cy="4020111"/>
          </a:xfrm>
          <a:prstGeom prst="rect">
            <a:avLst/>
          </a:prstGeom>
        </p:spPr>
      </p:pic>
      <p:pic>
        <p:nvPicPr>
          <p:cNvPr id="5" name="Picture 4">
            <a:extLst>
              <a:ext uri="{FF2B5EF4-FFF2-40B4-BE49-F238E27FC236}">
                <a16:creationId xmlns:a16="http://schemas.microsoft.com/office/drawing/2014/main" id="{F5A59307-1AC8-1558-70E8-0B109FB8A59E}"/>
              </a:ext>
            </a:extLst>
          </p:cNvPr>
          <p:cNvPicPr>
            <a:picLocks noChangeAspect="1"/>
          </p:cNvPicPr>
          <p:nvPr/>
        </p:nvPicPr>
        <p:blipFill>
          <a:blip r:embed="rId3"/>
          <a:stretch>
            <a:fillRect/>
          </a:stretch>
        </p:blipFill>
        <p:spPr>
          <a:xfrm>
            <a:off x="5190148" y="3276100"/>
            <a:ext cx="7001852" cy="3581900"/>
          </a:xfrm>
          <a:prstGeom prst="rect">
            <a:avLst/>
          </a:prstGeom>
        </p:spPr>
      </p:pic>
    </p:spTree>
    <p:extLst>
      <p:ext uri="{BB962C8B-B14F-4D97-AF65-F5344CB8AC3E}">
        <p14:creationId xmlns:p14="http://schemas.microsoft.com/office/powerpoint/2010/main" val="2627788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200F7C-30C3-7733-3B4F-C71B038895AD}"/>
              </a:ext>
            </a:extLst>
          </p:cNvPr>
          <p:cNvPicPr>
            <a:picLocks noChangeAspect="1"/>
          </p:cNvPicPr>
          <p:nvPr/>
        </p:nvPicPr>
        <p:blipFill>
          <a:blip r:embed="rId2"/>
          <a:stretch>
            <a:fillRect/>
          </a:stretch>
        </p:blipFill>
        <p:spPr>
          <a:xfrm>
            <a:off x="0" y="208188"/>
            <a:ext cx="11821886" cy="6649811"/>
          </a:xfrm>
          <a:prstGeom prst="rect">
            <a:avLst/>
          </a:prstGeom>
        </p:spPr>
      </p:pic>
    </p:spTree>
    <p:extLst>
      <p:ext uri="{BB962C8B-B14F-4D97-AF65-F5344CB8AC3E}">
        <p14:creationId xmlns:p14="http://schemas.microsoft.com/office/powerpoint/2010/main" val="1821704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7310" y="303028"/>
            <a:ext cx="10293927" cy="2554545"/>
          </a:xfrm>
          <a:prstGeom prst="rect">
            <a:avLst/>
          </a:prstGeom>
        </p:spPr>
        <p:txBody>
          <a:bodyPr wrap="square">
            <a:spAutoFit/>
          </a:bodyPr>
          <a:lstStyle/>
          <a:p>
            <a:pPr algn="just"/>
            <a:r>
              <a:rPr lang="en-US" sz="3200" b="1" dirty="0">
                <a:latin typeface="StoneSansStd-Bold"/>
              </a:rPr>
              <a:t>Johnson Counter</a:t>
            </a:r>
          </a:p>
          <a:p>
            <a:pPr algn="just"/>
            <a:r>
              <a:rPr lang="en-US" sz="3200" dirty="0">
                <a:latin typeface="TimesTenLTStd-Roman"/>
              </a:rPr>
              <a:t> A Johnson Counter or a switch‐tail ring counter is a circular </a:t>
            </a:r>
            <a:r>
              <a:rPr lang="en-US" sz="3200" dirty="0">
                <a:highlight>
                  <a:srgbClr val="FFFF00"/>
                </a:highlight>
                <a:latin typeface="TimesTenLTStd-Roman"/>
              </a:rPr>
              <a:t>shift register with the complemented output of the last flip‐flop connected to the input of the first flip‐flop.</a:t>
            </a:r>
          </a:p>
          <a:p>
            <a:pPr algn="just"/>
            <a:r>
              <a:rPr lang="en-US" sz="3200" dirty="0">
                <a:highlight>
                  <a:srgbClr val="FFFF00"/>
                </a:highlight>
                <a:latin typeface="TimesTenLTStd-Roman"/>
              </a:rPr>
              <a:t> </a:t>
            </a:r>
            <a:endParaRPr lang="en-US" sz="3200" dirty="0">
              <a:highlight>
                <a:srgbClr val="FFFF00"/>
              </a:highlight>
            </a:endParaRPr>
          </a:p>
        </p:txBody>
      </p:sp>
      <p:pic>
        <p:nvPicPr>
          <p:cNvPr id="3" name="Picture 2"/>
          <p:cNvPicPr>
            <a:picLocks noChangeAspect="1"/>
          </p:cNvPicPr>
          <p:nvPr/>
        </p:nvPicPr>
        <p:blipFill>
          <a:blip r:embed="rId2"/>
          <a:stretch>
            <a:fillRect/>
          </a:stretch>
        </p:blipFill>
        <p:spPr>
          <a:xfrm>
            <a:off x="2230582" y="3163448"/>
            <a:ext cx="8520545" cy="3098816"/>
          </a:xfrm>
          <a:prstGeom prst="rect">
            <a:avLst/>
          </a:prstGeom>
        </p:spPr>
      </p:pic>
    </p:spTree>
    <p:extLst>
      <p:ext uri="{BB962C8B-B14F-4D97-AF65-F5344CB8AC3E}">
        <p14:creationId xmlns:p14="http://schemas.microsoft.com/office/powerpoint/2010/main" val="2242613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394900"/>
            <a:ext cx="10973212" cy="369332"/>
          </a:xfrm>
        </p:spPr>
        <p:txBody>
          <a:bodyPr>
            <a:normAutofit fontScale="90000"/>
          </a:bodyPr>
          <a:lstStyle/>
          <a:p>
            <a:r>
              <a:rPr lang="en-IN" sz="2400" dirty="0">
                <a:latin typeface="Times New Roman" panose="02020603050405020304" pitchFamily="18" charset="0"/>
                <a:cs typeface="Times New Roman" panose="02020603050405020304" pitchFamily="18" charset="0"/>
              </a:rPr>
              <a:t>Johnson Counter (Twisted Ring Counter, Moebius Counter)</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978"/>
          <a:stretch/>
        </p:blipFill>
        <p:spPr>
          <a:xfrm>
            <a:off x="228600" y="1447800"/>
            <a:ext cx="6349817" cy="33051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559502"/>
            <a:ext cx="5236010" cy="301249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741240" y="1027080"/>
              <a:ext cx="5992200" cy="5081040"/>
            </p14:xfrm>
          </p:contentPart>
        </mc:Choice>
        <mc:Fallback xmlns="">
          <p:pic>
            <p:nvPicPr>
              <p:cNvPr id="3" name="Ink 2"/>
              <p:cNvPicPr/>
              <p:nvPr/>
            </p:nvPicPr>
            <p:blipFill>
              <a:blip r:embed="rId5"/>
              <a:stretch>
                <a:fillRect/>
              </a:stretch>
            </p:blipFill>
            <p:spPr>
              <a:xfrm>
                <a:off x="731880" y="1017720"/>
                <a:ext cx="6010920" cy="5099760"/>
              </a:xfrm>
              <a:prstGeom prst="rect">
                <a:avLst/>
              </a:prstGeom>
            </p:spPr>
          </p:pic>
        </mc:Fallback>
      </mc:AlternateContent>
    </p:spTree>
    <p:extLst>
      <p:ext uri="{BB962C8B-B14F-4D97-AF65-F5344CB8AC3E}">
        <p14:creationId xmlns:p14="http://schemas.microsoft.com/office/powerpoint/2010/main" val="315557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9244" y="159719"/>
            <a:ext cx="7179811" cy="3335316"/>
          </a:xfrm>
          <a:prstGeom prst="rect">
            <a:avLst/>
          </a:prstGeom>
        </p:spPr>
      </p:pic>
      <p:sp>
        <p:nvSpPr>
          <p:cNvPr id="4" name="Rectangle 3"/>
          <p:cNvSpPr/>
          <p:nvPr/>
        </p:nvSpPr>
        <p:spPr>
          <a:xfrm>
            <a:off x="540327" y="3495035"/>
            <a:ext cx="6788728" cy="3139321"/>
          </a:xfrm>
          <a:prstGeom prst="rect">
            <a:avLst/>
          </a:prstGeom>
        </p:spPr>
        <p:txBody>
          <a:bodyPr wrap="square">
            <a:spAutoFit/>
          </a:bodyPr>
          <a:lstStyle/>
          <a:p>
            <a:pPr algn="just"/>
            <a:r>
              <a:rPr lang="en-US" dirty="0">
                <a:solidFill>
                  <a:srgbClr val="EE0000"/>
                </a:solidFill>
                <a:latin typeface="TimesTenLTStd-Roman"/>
              </a:rPr>
              <a:t>Starting from a cleared state, the Johnson counter goes through a sequence of eight states. </a:t>
            </a:r>
            <a:r>
              <a:rPr lang="en-US" dirty="0">
                <a:solidFill>
                  <a:srgbClr val="EE0000"/>
                </a:solidFill>
                <a:highlight>
                  <a:srgbClr val="FFFF00"/>
                </a:highlight>
                <a:latin typeface="TimesTenLTStd-Roman"/>
              </a:rPr>
              <a:t>In general, a </a:t>
            </a:r>
            <a:r>
              <a:rPr lang="en-US" i="1" dirty="0">
                <a:solidFill>
                  <a:srgbClr val="EE0000"/>
                </a:solidFill>
                <a:highlight>
                  <a:srgbClr val="FFFF00"/>
                </a:highlight>
                <a:latin typeface="TimesTenLTStd-Italic"/>
              </a:rPr>
              <a:t>k </a:t>
            </a:r>
            <a:r>
              <a:rPr lang="en-US" dirty="0">
                <a:solidFill>
                  <a:srgbClr val="EE0000"/>
                </a:solidFill>
                <a:highlight>
                  <a:srgbClr val="FFFF00"/>
                </a:highlight>
                <a:latin typeface="TimesTenLTStd-Roman"/>
              </a:rPr>
              <a:t>‐bit Johnson counter will go through a sequence of 2</a:t>
            </a:r>
            <a:r>
              <a:rPr lang="en-US" i="1" dirty="0">
                <a:solidFill>
                  <a:srgbClr val="EE0000"/>
                </a:solidFill>
                <a:highlight>
                  <a:srgbClr val="FFFF00"/>
                </a:highlight>
                <a:latin typeface="TimesTenLTStd-Italic"/>
              </a:rPr>
              <a:t>k </a:t>
            </a:r>
            <a:r>
              <a:rPr lang="en-US" dirty="0">
                <a:solidFill>
                  <a:srgbClr val="EE0000"/>
                </a:solidFill>
                <a:highlight>
                  <a:srgbClr val="FFFF00"/>
                </a:highlight>
                <a:latin typeface="TimesTenLTStd-Roman"/>
              </a:rPr>
              <a:t>states</a:t>
            </a:r>
            <a:r>
              <a:rPr lang="en-US" dirty="0">
                <a:solidFill>
                  <a:srgbClr val="EE0000"/>
                </a:solidFill>
                <a:latin typeface="TimesTenLTStd-Roman"/>
              </a:rPr>
              <a:t>. Starting from all 0’s, each shift operation inserts 1’s from the left until the register is filled with all 1’s. In the next sequences, 0’s are inserted from the left until the register is again filled with all 0’s.</a:t>
            </a:r>
          </a:p>
          <a:p>
            <a:pPr algn="just"/>
            <a:r>
              <a:rPr lang="en-US" dirty="0">
                <a:solidFill>
                  <a:srgbClr val="EE0000"/>
                </a:solidFill>
                <a:highlight>
                  <a:srgbClr val="FFFF00"/>
                </a:highlight>
                <a:latin typeface="TimesTenLTStd-Roman"/>
              </a:rPr>
              <a:t>A  k-bit Johnson counter with 2</a:t>
            </a:r>
            <a:r>
              <a:rPr lang="en-US" i="1" dirty="0">
                <a:solidFill>
                  <a:srgbClr val="EE0000"/>
                </a:solidFill>
                <a:highlight>
                  <a:srgbClr val="FFFF00"/>
                </a:highlight>
                <a:latin typeface="TimesTenLTStd-Italic"/>
              </a:rPr>
              <a:t>k </a:t>
            </a:r>
            <a:r>
              <a:rPr lang="en-US" dirty="0">
                <a:solidFill>
                  <a:srgbClr val="EE0000"/>
                </a:solidFill>
                <a:highlight>
                  <a:srgbClr val="FFFF00"/>
                </a:highlight>
                <a:latin typeface="TimesTenLTStd-Roman"/>
              </a:rPr>
              <a:t>decoding gates to provide  2</a:t>
            </a:r>
            <a:r>
              <a:rPr lang="en-US" i="1" dirty="0">
                <a:solidFill>
                  <a:srgbClr val="EE0000"/>
                </a:solidFill>
                <a:highlight>
                  <a:srgbClr val="FFFF00"/>
                </a:highlight>
                <a:latin typeface="TimesTenLTStd-Italic"/>
              </a:rPr>
              <a:t>k </a:t>
            </a:r>
            <a:r>
              <a:rPr lang="en-US" dirty="0">
                <a:solidFill>
                  <a:srgbClr val="EE0000"/>
                </a:solidFill>
                <a:highlight>
                  <a:srgbClr val="FFFF00"/>
                </a:highlight>
                <a:latin typeface="TimesTenLTStd-Roman"/>
              </a:rPr>
              <a:t>timing signals.  The eight AND gates listed in the table, when</a:t>
            </a:r>
          </a:p>
          <a:p>
            <a:pPr algn="just"/>
            <a:r>
              <a:rPr lang="en-US" dirty="0">
                <a:solidFill>
                  <a:srgbClr val="EE0000"/>
                </a:solidFill>
                <a:highlight>
                  <a:srgbClr val="FFFF00"/>
                </a:highlight>
                <a:latin typeface="TimesTenLTStd-Roman"/>
              </a:rPr>
              <a:t>connected to the circuit, will complete the construction of the Johnson counter. Since each gate is enabled during one particular state sequence, the outputs of the gates generate eight timing signals in succession.</a:t>
            </a:r>
          </a:p>
        </p:txBody>
      </p:sp>
      <p:sp>
        <p:nvSpPr>
          <p:cNvPr id="5" name="Rectangle 4"/>
          <p:cNvSpPr/>
          <p:nvPr/>
        </p:nvSpPr>
        <p:spPr>
          <a:xfrm>
            <a:off x="7813963" y="433288"/>
            <a:ext cx="3920837" cy="4247317"/>
          </a:xfrm>
          <a:prstGeom prst="rect">
            <a:avLst/>
          </a:prstGeom>
        </p:spPr>
        <p:txBody>
          <a:bodyPr wrap="square">
            <a:spAutoFit/>
          </a:bodyPr>
          <a:lstStyle/>
          <a:p>
            <a:pPr algn="just"/>
            <a:r>
              <a:rPr lang="en-US" dirty="0">
                <a:solidFill>
                  <a:srgbClr val="EE0000"/>
                </a:solidFill>
                <a:latin typeface="TimesTenLTStd-Roman"/>
              </a:rPr>
              <a:t>The decoding of a </a:t>
            </a:r>
            <a:r>
              <a:rPr lang="en-US" i="1" dirty="0">
                <a:solidFill>
                  <a:srgbClr val="EE0000"/>
                </a:solidFill>
                <a:latin typeface="TimesTenLTStd-Italic"/>
              </a:rPr>
              <a:t>k </a:t>
            </a:r>
            <a:r>
              <a:rPr lang="en-US" dirty="0">
                <a:solidFill>
                  <a:srgbClr val="EE0000"/>
                </a:solidFill>
                <a:latin typeface="TimesTenLTStd-Roman"/>
              </a:rPr>
              <a:t>‐bit Johnson counter to obtain 2</a:t>
            </a:r>
            <a:r>
              <a:rPr lang="en-US" i="1" dirty="0">
                <a:solidFill>
                  <a:srgbClr val="EE0000"/>
                </a:solidFill>
                <a:latin typeface="TimesTenLTStd-Italic"/>
              </a:rPr>
              <a:t>k </a:t>
            </a:r>
            <a:r>
              <a:rPr lang="en-US" dirty="0">
                <a:solidFill>
                  <a:srgbClr val="EE0000"/>
                </a:solidFill>
                <a:latin typeface="TimesTenLTStd-Roman"/>
              </a:rPr>
              <a:t>timing signals follows a regular pattern. The all‐0’s state is decoded by taking the complement of the two extreme flip‐flop outputs. The all‐1’s state is decoded by taking the normal outputs of the two extreme flip‐flops. All other states are decoded from an adjacent 1, 0 or 0, 1 pattern in the sequence.</a:t>
            </a:r>
          </a:p>
          <a:p>
            <a:pPr algn="just"/>
            <a:r>
              <a:rPr lang="en-US" dirty="0">
                <a:solidFill>
                  <a:srgbClr val="EE0000"/>
                </a:solidFill>
                <a:latin typeface="TimesTenLTStd-Roman"/>
              </a:rPr>
              <a:t>For example, sequence 7 has an adjacent 0, 1 pattern in flip‐flops </a:t>
            </a:r>
            <a:r>
              <a:rPr lang="en-US" i="1" dirty="0">
                <a:solidFill>
                  <a:srgbClr val="EE0000"/>
                </a:solidFill>
                <a:latin typeface="TimesTenLTStd-Italic"/>
              </a:rPr>
              <a:t>B </a:t>
            </a:r>
            <a:r>
              <a:rPr lang="en-US" dirty="0">
                <a:solidFill>
                  <a:srgbClr val="EE0000"/>
                </a:solidFill>
                <a:latin typeface="TimesTenLTStd-Roman"/>
              </a:rPr>
              <a:t>and </a:t>
            </a:r>
            <a:r>
              <a:rPr lang="en-US" i="1" dirty="0">
                <a:solidFill>
                  <a:srgbClr val="EE0000"/>
                </a:solidFill>
                <a:latin typeface="TimesTenLTStd-Italic"/>
              </a:rPr>
              <a:t>C </a:t>
            </a:r>
            <a:r>
              <a:rPr lang="en-US" dirty="0">
                <a:solidFill>
                  <a:srgbClr val="EE0000"/>
                </a:solidFill>
                <a:latin typeface="TimesTenLTStd-Roman"/>
              </a:rPr>
              <a:t>. The decoded output is then obtained by taking the complement of </a:t>
            </a:r>
            <a:r>
              <a:rPr lang="en-US" i="1" dirty="0">
                <a:solidFill>
                  <a:srgbClr val="EE0000"/>
                </a:solidFill>
                <a:latin typeface="TimesTenLTStd-Italic"/>
              </a:rPr>
              <a:t>B </a:t>
            </a:r>
            <a:r>
              <a:rPr lang="en-US" dirty="0">
                <a:solidFill>
                  <a:srgbClr val="EE0000"/>
                </a:solidFill>
                <a:latin typeface="TimesTenLTStd-Roman"/>
              </a:rPr>
              <a:t>and the normal output of </a:t>
            </a:r>
            <a:r>
              <a:rPr lang="en-US" i="1" dirty="0">
                <a:solidFill>
                  <a:srgbClr val="EE0000"/>
                </a:solidFill>
                <a:latin typeface="TimesTenLTStd-Italic"/>
              </a:rPr>
              <a:t>C, </a:t>
            </a:r>
            <a:r>
              <a:rPr lang="en-US" dirty="0">
                <a:solidFill>
                  <a:srgbClr val="EE0000"/>
                </a:solidFill>
                <a:latin typeface="TimesTenLTStd-Roman"/>
              </a:rPr>
              <a:t>or </a:t>
            </a:r>
            <a:r>
              <a:rPr lang="en-US" i="1" dirty="0">
                <a:solidFill>
                  <a:srgbClr val="EE0000"/>
                </a:solidFill>
                <a:latin typeface="TimesTenLTStd-Italic"/>
              </a:rPr>
              <a:t>B’C</a:t>
            </a:r>
            <a:r>
              <a:rPr lang="en-US" dirty="0">
                <a:solidFill>
                  <a:srgbClr val="EE0000"/>
                </a:solidFill>
                <a:latin typeface="TimesTenLTStd-Roman"/>
              </a:rPr>
              <a:t>.</a:t>
            </a:r>
            <a:endParaRPr lang="en-US" dirty="0">
              <a:solidFill>
                <a:srgbClr val="EE0000"/>
              </a:solidFill>
            </a:endParaRPr>
          </a:p>
        </p:txBody>
      </p:sp>
    </p:spTree>
    <p:extLst>
      <p:ext uri="{BB962C8B-B14F-4D97-AF65-F5344CB8AC3E}">
        <p14:creationId xmlns:p14="http://schemas.microsoft.com/office/powerpoint/2010/main" val="4271355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E998C7-9D67-874B-4EFC-30BEFBB72726}"/>
              </a:ext>
            </a:extLst>
          </p:cNvPr>
          <p:cNvSpPr txBox="1"/>
          <p:nvPr/>
        </p:nvSpPr>
        <p:spPr>
          <a:xfrm>
            <a:off x="883919" y="284480"/>
            <a:ext cx="11451149" cy="6217087"/>
          </a:xfrm>
          <a:prstGeom prst="rect">
            <a:avLst/>
          </a:prstGeom>
          <a:noFill/>
        </p:spPr>
        <p:txBody>
          <a:bodyPr wrap="square">
            <a:spAutoFit/>
          </a:bodyPr>
          <a:lstStyle/>
          <a:p>
            <a:pPr>
              <a:buNone/>
            </a:pPr>
            <a:r>
              <a:rPr lang="en-US" sz="2000" b="1" dirty="0"/>
              <a:t>Ring Counter Recap</a:t>
            </a:r>
          </a:p>
          <a:p>
            <a:pPr>
              <a:buFont typeface="Arial" panose="020B0604020202020204" pitchFamily="34" charset="0"/>
              <a:buChar char="•"/>
            </a:pPr>
            <a:r>
              <a:rPr lang="en-US" sz="2000" dirty="0"/>
              <a:t>Needs </a:t>
            </a:r>
            <a:r>
              <a:rPr lang="en-US" sz="2000" b="1" dirty="0"/>
              <a:t>n flip-flops → MOD-n counter</a:t>
            </a:r>
            <a:r>
              <a:rPr lang="en-US" sz="2000" dirty="0"/>
              <a:t>.</a:t>
            </a:r>
          </a:p>
          <a:p>
            <a:pPr>
              <a:buFont typeface="Arial" panose="020B0604020202020204" pitchFamily="34" charset="0"/>
              <a:buChar char="•"/>
            </a:pPr>
            <a:r>
              <a:rPr lang="en-US" sz="2000" dirty="0"/>
              <a:t>Example: 4 flip-flops → 4 states (</a:t>
            </a:r>
            <a:r>
              <a:rPr lang="en-US" sz="2000" dirty="0">
                <a:latin typeface="Courier New" panose="02070309020205020404" pitchFamily="49" charset="0"/>
              </a:rPr>
              <a:t>1000 → 0100 → 0010 → 0001</a:t>
            </a:r>
            <a:r>
              <a:rPr lang="en-US" sz="2000" dirty="0"/>
              <a:t>).</a:t>
            </a:r>
          </a:p>
          <a:p>
            <a:pPr>
              <a:buFont typeface="Arial" panose="020B0604020202020204" pitchFamily="34" charset="0"/>
              <a:buChar char="•"/>
            </a:pPr>
            <a:r>
              <a:rPr lang="en-US" sz="2000" dirty="0"/>
              <a:t>Only </a:t>
            </a:r>
            <a:r>
              <a:rPr lang="en-US" sz="2000" b="1" dirty="0"/>
              <a:t>1 bit = 1</a:t>
            </a:r>
            <a:r>
              <a:rPr lang="en-US" sz="2000" dirty="0"/>
              <a:t> is circulated.</a:t>
            </a:r>
          </a:p>
          <a:p>
            <a:pPr>
              <a:buFont typeface="Arial" panose="020B0604020202020204" pitchFamily="34" charset="0"/>
              <a:buChar char="•"/>
            </a:pPr>
            <a:r>
              <a:rPr lang="en-US" sz="2000" dirty="0"/>
              <a:t>Limitation: To get many timing signals, you need the </a:t>
            </a:r>
            <a:r>
              <a:rPr lang="en-US" sz="2000" i="1" dirty="0"/>
              <a:t>same number of flip-flops</a:t>
            </a:r>
            <a:r>
              <a:rPr lang="en-US" sz="2000" dirty="0"/>
              <a:t>.</a:t>
            </a:r>
          </a:p>
          <a:p>
            <a:pPr marL="742950" lvl="1" indent="-285750">
              <a:buFont typeface="Arial" panose="020B0604020202020204" pitchFamily="34" charset="0"/>
              <a:buChar char="•"/>
            </a:pPr>
            <a:r>
              <a:rPr lang="en-US" sz="2000" dirty="0"/>
              <a:t>For </a:t>
            </a:r>
            <a:r>
              <a:rPr lang="en-US" sz="2000" b="1" dirty="0"/>
              <a:t>8 signals → 8 flip-flops</a:t>
            </a:r>
            <a:r>
              <a:rPr lang="en-US" sz="2000" dirty="0"/>
              <a:t>.</a:t>
            </a:r>
          </a:p>
          <a:p>
            <a:pPr marL="742950" lvl="1" indent="-285750">
              <a:buFont typeface="Arial" panose="020B0604020202020204" pitchFamily="34" charset="0"/>
              <a:buChar char="•"/>
            </a:pPr>
            <a:endParaRPr lang="en-US" sz="2000" dirty="0"/>
          </a:p>
          <a:p>
            <a:pPr lvl="1"/>
            <a:endParaRPr lang="en-US" sz="2000" dirty="0"/>
          </a:p>
          <a:p>
            <a:r>
              <a:rPr lang="en-US" sz="2000" b="1" dirty="0"/>
              <a:t>Johnson Counter (Twisted Ring)</a:t>
            </a:r>
          </a:p>
          <a:p>
            <a:r>
              <a:rPr lang="en-US" sz="2000" dirty="0"/>
              <a:t>Feedback is taken from the </a:t>
            </a:r>
            <a:r>
              <a:rPr lang="en-US" sz="2000" b="1" dirty="0"/>
              <a:t>inverted output</a:t>
            </a:r>
            <a:r>
              <a:rPr lang="en-US" sz="2000" dirty="0"/>
              <a:t> of the last flip-flop and fed back to the first.</a:t>
            </a:r>
          </a:p>
          <a:p>
            <a:r>
              <a:rPr lang="en-US" sz="2000" dirty="0"/>
              <a:t>With </a:t>
            </a:r>
            <a:r>
              <a:rPr lang="en-US" sz="2000" b="1" dirty="0"/>
              <a:t>n flip-flops → MOD-2n counter</a:t>
            </a:r>
            <a:r>
              <a:rPr lang="en-US" sz="2000" dirty="0"/>
              <a:t>.</a:t>
            </a:r>
          </a:p>
          <a:p>
            <a:r>
              <a:rPr lang="en-US" sz="2000" dirty="0"/>
              <a:t>Example: With 4 flip-flops → </a:t>
            </a:r>
            <a:r>
              <a:rPr lang="en-US" sz="2000" b="1" dirty="0"/>
              <a:t>8 states</a:t>
            </a:r>
            <a:r>
              <a:rPr lang="en-US" sz="2000" dirty="0"/>
              <a:t>:</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0000 → 1000 → 1100 → 1110 → 1111 → 0111 → 0011 → 0001 → 0000</a:t>
            </a:r>
          </a:p>
          <a:p>
            <a:pPr marL="742950" lvl="1" indent="-285750">
              <a:buFont typeface="Arial" panose="020B0604020202020204" pitchFamily="34" charset="0"/>
              <a:buChar char="•"/>
            </a:pPr>
            <a:endParaRPr lang="en-US" sz="2000" dirty="0"/>
          </a:p>
          <a:p>
            <a:r>
              <a:rPr lang="en-US" sz="2000" b="1" dirty="0"/>
              <a:t>More states with fewer flip-flops</a:t>
            </a:r>
            <a:endParaRPr lang="en-US" sz="2000" dirty="0"/>
          </a:p>
          <a:p>
            <a:r>
              <a:rPr lang="en-US" sz="2000" dirty="0"/>
              <a:t>Ring counter: n FF → n states</a:t>
            </a:r>
          </a:p>
          <a:p>
            <a:r>
              <a:rPr lang="en-US" sz="2000" dirty="0"/>
              <a:t>Johnson counter: n FF → 2n states</a:t>
            </a:r>
            <a:br>
              <a:rPr lang="en-US" sz="2000" dirty="0"/>
            </a:br>
            <a:r>
              <a:rPr lang="en-US" sz="2000" dirty="0"/>
              <a:t>✅ More efficient when many timing signals are needed</a:t>
            </a:r>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424601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B54330-3ABA-E525-E78E-BE40DA21A36E}"/>
              </a:ext>
            </a:extLst>
          </p:cNvPr>
          <p:cNvPicPr>
            <a:picLocks noChangeAspect="1"/>
          </p:cNvPicPr>
          <p:nvPr/>
        </p:nvPicPr>
        <p:blipFill>
          <a:blip r:embed="rId2"/>
          <a:stretch>
            <a:fillRect/>
          </a:stretch>
        </p:blipFill>
        <p:spPr>
          <a:xfrm>
            <a:off x="708901" y="729342"/>
            <a:ext cx="11491031" cy="5758544"/>
          </a:xfrm>
          <a:prstGeom prst="rect">
            <a:avLst/>
          </a:prstGeom>
        </p:spPr>
      </p:pic>
    </p:spTree>
    <p:extLst>
      <p:ext uri="{BB962C8B-B14F-4D97-AF65-F5344CB8AC3E}">
        <p14:creationId xmlns:p14="http://schemas.microsoft.com/office/powerpoint/2010/main" val="17732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7D5C1-D7BB-E0CF-DE0D-61D052059C5A}"/>
              </a:ext>
            </a:extLst>
          </p:cNvPr>
          <p:cNvPicPr>
            <a:picLocks noChangeAspect="1"/>
          </p:cNvPicPr>
          <p:nvPr/>
        </p:nvPicPr>
        <p:blipFill>
          <a:blip r:embed="rId2"/>
          <a:stretch>
            <a:fillRect/>
          </a:stretch>
        </p:blipFill>
        <p:spPr>
          <a:xfrm>
            <a:off x="0" y="0"/>
            <a:ext cx="11785600" cy="6629400"/>
          </a:xfrm>
          <a:prstGeom prst="rect">
            <a:avLst/>
          </a:prstGeom>
        </p:spPr>
      </p:pic>
    </p:spTree>
    <p:extLst>
      <p:ext uri="{BB962C8B-B14F-4D97-AF65-F5344CB8AC3E}">
        <p14:creationId xmlns:p14="http://schemas.microsoft.com/office/powerpoint/2010/main" val="3161699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59783"/>
          <a:stretch/>
        </p:blipFill>
        <p:spPr>
          <a:xfrm>
            <a:off x="996287" y="559559"/>
            <a:ext cx="3330053" cy="3031490"/>
          </a:xfrm>
          <a:prstGeom prst="rect">
            <a:avLst/>
          </a:prstGeom>
        </p:spPr>
      </p:pic>
      <p:graphicFrame>
        <p:nvGraphicFramePr>
          <p:cNvPr id="3" name="Table 2"/>
          <p:cNvGraphicFramePr>
            <a:graphicFrameLocks noGrp="1"/>
          </p:cNvGraphicFramePr>
          <p:nvPr/>
        </p:nvGraphicFramePr>
        <p:xfrm>
          <a:off x="4892597" y="1073508"/>
          <a:ext cx="2490842" cy="1746915"/>
        </p:xfrm>
        <a:graphic>
          <a:graphicData uri="http://schemas.openxmlformats.org/drawingml/2006/table">
            <a:tbl>
              <a:tblPr firstRow="1" bandRow="1">
                <a:tableStyleId>{2D5ABB26-0587-4C30-8999-92F81FD0307C}</a:tableStyleId>
              </a:tblPr>
              <a:tblGrid>
                <a:gridCol w="1245421">
                  <a:extLst>
                    <a:ext uri="{9D8B030D-6E8A-4147-A177-3AD203B41FA5}">
                      <a16:colId xmlns:a16="http://schemas.microsoft.com/office/drawing/2014/main" val="1330775396"/>
                    </a:ext>
                  </a:extLst>
                </a:gridCol>
                <a:gridCol w="1245421">
                  <a:extLst>
                    <a:ext uri="{9D8B030D-6E8A-4147-A177-3AD203B41FA5}">
                      <a16:colId xmlns:a16="http://schemas.microsoft.com/office/drawing/2014/main" val="1177529993"/>
                    </a:ext>
                  </a:extLst>
                </a:gridCol>
              </a:tblGrid>
              <a:tr h="582305">
                <a:tc>
                  <a:txBody>
                    <a:bodyPr/>
                    <a:lstStyle/>
                    <a:p>
                      <a:pPr algn="ctr"/>
                      <a:r>
                        <a:rPr lang="en-US" b="1"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Qt+1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6344635"/>
                  </a:ext>
                </a:extLst>
              </a:tr>
              <a:tr h="582305">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1571556"/>
                  </a:ext>
                </a:extLst>
              </a:tr>
              <a:tr h="582305">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321594"/>
                  </a:ext>
                </a:extLst>
              </a:tr>
            </a:tbl>
          </a:graphicData>
        </a:graphic>
      </p:graphicFrame>
      <p:pic>
        <p:nvPicPr>
          <p:cNvPr id="4" name="Picture 3"/>
          <p:cNvPicPr>
            <a:picLocks noChangeAspect="1"/>
          </p:cNvPicPr>
          <p:nvPr/>
        </p:nvPicPr>
        <p:blipFill rotWithShape="1">
          <a:blip r:embed="rId3"/>
          <a:srcRect b="12620"/>
          <a:stretch/>
        </p:blipFill>
        <p:spPr>
          <a:xfrm>
            <a:off x="996287" y="3796712"/>
            <a:ext cx="3998794" cy="2419655"/>
          </a:xfrm>
          <a:prstGeom prst="rect">
            <a:avLst/>
          </a:prstGeom>
        </p:spPr>
      </p:pic>
      <p:sp>
        <p:nvSpPr>
          <p:cNvPr id="5" name="TextBox 4"/>
          <p:cNvSpPr txBox="1"/>
          <p:nvPr/>
        </p:nvSpPr>
        <p:spPr>
          <a:xfrm>
            <a:off x="2019869" y="6256777"/>
            <a:ext cx="1260281" cy="461665"/>
          </a:xfrm>
          <a:prstGeom prst="rect">
            <a:avLst/>
          </a:prstGeom>
          <a:noFill/>
        </p:spPr>
        <p:txBody>
          <a:bodyPr wrap="none" rtlCol="0">
            <a:spAutoFit/>
          </a:bodyPr>
          <a:lstStyle/>
          <a:p>
            <a:r>
              <a:rPr lang="en-US" sz="2400" dirty="0"/>
              <a:t>(d) SR FF</a:t>
            </a:r>
          </a:p>
        </p:txBody>
      </p:sp>
      <p:graphicFrame>
        <p:nvGraphicFramePr>
          <p:cNvPr id="6" name="Table 5"/>
          <p:cNvGraphicFramePr>
            <a:graphicFrameLocks noGrp="1"/>
          </p:cNvGraphicFramePr>
          <p:nvPr/>
        </p:nvGraphicFramePr>
        <p:xfrm>
          <a:off x="5534041" y="3916909"/>
          <a:ext cx="3473481" cy="2074460"/>
        </p:xfrm>
        <a:graphic>
          <a:graphicData uri="http://schemas.openxmlformats.org/drawingml/2006/table">
            <a:tbl>
              <a:tblPr firstRow="1" bandRow="1">
                <a:tableStyleId>{2D5ABB26-0587-4C30-8999-92F81FD0307C}</a:tableStyleId>
              </a:tblPr>
              <a:tblGrid>
                <a:gridCol w="1157827">
                  <a:extLst>
                    <a:ext uri="{9D8B030D-6E8A-4147-A177-3AD203B41FA5}">
                      <a16:colId xmlns:a16="http://schemas.microsoft.com/office/drawing/2014/main" val="1330775396"/>
                    </a:ext>
                  </a:extLst>
                </a:gridCol>
                <a:gridCol w="1157827">
                  <a:extLst>
                    <a:ext uri="{9D8B030D-6E8A-4147-A177-3AD203B41FA5}">
                      <a16:colId xmlns:a16="http://schemas.microsoft.com/office/drawing/2014/main" val="1895110241"/>
                    </a:ext>
                  </a:extLst>
                </a:gridCol>
                <a:gridCol w="1157827">
                  <a:extLst>
                    <a:ext uri="{9D8B030D-6E8A-4147-A177-3AD203B41FA5}">
                      <a16:colId xmlns:a16="http://schemas.microsoft.com/office/drawing/2014/main" val="1177529993"/>
                    </a:ext>
                  </a:extLst>
                </a:gridCol>
              </a:tblGrid>
              <a:tr h="414892">
                <a:tc>
                  <a:txBody>
                    <a:bodyPr/>
                    <a:lstStyle/>
                    <a:p>
                      <a:pPr algn="ctr"/>
                      <a:r>
                        <a:rPr lang="en-US" b="1"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Qt+1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6344635"/>
                  </a:ext>
                </a:extLst>
              </a:tr>
              <a:tr h="414892">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Qt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1571556"/>
                  </a:ext>
                </a:extLst>
              </a:tr>
              <a:tr h="414892">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3881910"/>
                  </a:ext>
                </a:extLst>
              </a:tr>
              <a:tr h="414892">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6821037"/>
                  </a:ext>
                </a:extLst>
              </a:tr>
              <a:tr h="414892">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321594"/>
                  </a:ext>
                </a:extLst>
              </a:tr>
            </a:tbl>
          </a:graphicData>
        </a:graphic>
      </p:graphicFrame>
    </p:spTree>
    <p:extLst>
      <p:ext uri="{BB962C8B-B14F-4D97-AF65-F5344CB8AC3E}">
        <p14:creationId xmlns:p14="http://schemas.microsoft.com/office/powerpoint/2010/main" val="2781239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3119" y="3873876"/>
            <a:ext cx="8045764" cy="2473359"/>
          </a:xfrm>
          <a:prstGeom prst="rect">
            <a:avLst/>
          </a:prstGeom>
        </p:spPr>
      </p:pic>
      <p:sp>
        <p:nvSpPr>
          <p:cNvPr id="3" name="TextBox 2"/>
          <p:cNvSpPr txBox="1"/>
          <p:nvPr/>
        </p:nvSpPr>
        <p:spPr>
          <a:xfrm>
            <a:off x="511650" y="329821"/>
            <a:ext cx="1493229" cy="523220"/>
          </a:xfrm>
          <a:prstGeom prst="rect">
            <a:avLst/>
          </a:prstGeom>
          <a:noFill/>
        </p:spPr>
        <p:txBody>
          <a:bodyPr wrap="none" rtlCol="0">
            <a:spAutoFit/>
          </a:bodyPr>
          <a:lstStyle/>
          <a:p>
            <a:r>
              <a:rPr lang="en-US" sz="2800" dirty="0"/>
              <a:t>Registers</a:t>
            </a:r>
          </a:p>
        </p:txBody>
      </p:sp>
      <p:sp>
        <p:nvSpPr>
          <p:cNvPr id="5" name="TextBox 4">
            <a:extLst>
              <a:ext uri="{FF2B5EF4-FFF2-40B4-BE49-F238E27FC236}">
                <a16:creationId xmlns:a16="http://schemas.microsoft.com/office/drawing/2014/main" id="{4E134BA2-3F4F-C0EF-A032-03A92FD10BAD}"/>
              </a:ext>
            </a:extLst>
          </p:cNvPr>
          <p:cNvSpPr txBox="1"/>
          <p:nvPr/>
        </p:nvSpPr>
        <p:spPr>
          <a:xfrm>
            <a:off x="396240" y="853041"/>
            <a:ext cx="11795760" cy="2554545"/>
          </a:xfrm>
          <a:prstGeom prst="rect">
            <a:avLst/>
          </a:prstGeom>
          <a:noFill/>
        </p:spPr>
        <p:txBody>
          <a:bodyPr wrap="square">
            <a:spAutoFit/>
          </a:bodyPr>
          <a:lstStyle/>
          <a:p>
            <a:pPr marL="285750" indent="-285750" algn="just">
              <a:buFont typeface="Arial" panose="020B0604020202020204" pitchFamily="34" charset="0"/>
              <a:buChar char="•"/>
            </a:pPr>
            <a:r>
              <a:rPr lang="en-US" sz="2000" b="0" i="0" u="none" strike="noStrike" baseline="0" dirty="0">
                <a:latin typeface="TimesTenLTStd-Roman"/>
              </a:rPr>
              <a:t>A </a:t>
            </a:r>
            <a:r>
              <a:rPr lang="en-US" sz="2000" b="0" i="1" u="none" strike="noStrike" baseline="0" dirty="0">
                <a:highlight>
                  <a:srgbClr val="FFFF00"/>
                </a:highlight>
                <a:latin typeface="TimesTenLTStd-Italic"/>
              </a:rPr>
              <a:t>register </a:t>
            </a:r>
            <a:r>
              <a:rPr lang="en-US" sz="2000" b="0" i="0" u="none" strike="noStrike" baseline="0" dirty="0">
                <a:highlight>
                  <a:srgbClr val="FFFF00"/>
                </a:highlight>
                <a:latin typeface="TimesTenLTStd-Roman"/>
              </a:rPr>
              <a:t>is a group of flip‐flops</a:t>
            </a:r>
            <a:r>
              <a:rPr lang="en-US" sz="2000" b="0" i="0" u="none" strike="noStrike" baseline="0" dirty="0">
                <a:latin typeface="TimesTenLTStd-Roman"/>
              </a:rPr>
              <a:t>, </a:t>
            </a:r>
            <a:r>
              <a:rPr lang="en-US" sz="2000" b="0" i="0" u="none" strike="noStrike" baseline="0" dirty="0">
                <a:highlight>
                  <a:srgbClr val="FFFF00"/>
                </a:highlight>
                <a:latin typeface="TimesTenLTStd-Roman"/>
              </a:rPr>
              <a:t>each one of which shares</a:t>
            </a:r>
            <a:r>
              <a:rPr lang="en-US" sz="2000" b="0" i="0" u="none" strike="noStrike" baseline="0" dirty="0">
                <a:latin typeface="TimesTenLTStd-Roman"/>
              </a:rPr>
              <a:t> </a:t>
            </a:r>
            <a:r>
              <a:rPr lang="en-US" sz="2000" b="0" i="0" u="none" strike="noStrike" baseline="0" dirty="0">
                <a:highlight>
                  <a:srgbClr val="FFFF00"/>
                </a:highlight>
                <a:latin typeface="TimesTenLTStd-Roman"/>
              </a:rPr>
              <a:t>a common clock</a:t>
            </a:r>
            <a:r>
              <a:rPr lang="en-US" sz="2000" b="0" i="0" u="none" strike="noStrike" baseline="0" dirty="0">
                <a:latin typeface="TimesTenLTStd-Roman"/>
              </a:rPr>
              <a:t> and </a:t>
            </a:r>
            <a:r>
              <a:rPr lang="en-US" sz="2000" b="0" i="0" u="none" strike="noStrike" baseline="0" dirty="0">
                <a:highlight>
                  <a:srgbClr val="FFFF00"/>
                </a:highlight>
                <a:latin typeface="TimesTenLTStd-Roman"/>
              </a:rPr>
              <a:t>is capable of storing one bit of information. </a:t>
            </a:r>
          </a:p>
          <a:p>
            <a:pPr marL="285750" indent="-285750" algn="just">
              <a:buFont typeface="Arial" panose="020B0604020202020204" pitchFamily="34" charset="0"/>
              <a:buChar char="•"/>
            </a:pPr>
            <a:r>
              <a:rPr lang="en-US" sz="2000" b="0" i="0" u="none" strike="noStrike" baseline="0" dirty="0">
                <a:latin typeface="TimesTenLTStd-Roman"/>
              </a:rPr>
              <a:t>An </a:t>
            </a:r>
            <a:r>
              <a:rPr lang="en-US" sz="2000" b="0" i="1" u="none" strike="noStrike" baseline="0" dirty="0">
                <a:latin typeface="TimesTenLTStd-Italic"/>
              </a:rPr>
              <a:t>n </a:t>
            </a:r>
            <a:r>
              <a:rPr lang="en-US" sz="2000" b="0" i="0" u="none" strike="noStrike" baseline="0" dirty="0">
                <a:latin typeface="TimesTenLTStd-Roman"/>
              </a:rPr>
              <a:t>‐bit register consists of a group of </a:t>
            </a:r>
            <a:r>
              <a:rPr lang="en-US" sz="2000" b="0" i="1" u="none" strike="noStrike" baseline="0" dirty="0">
                <a:latin typeface="TimesTenLTStd-Italic"/>
              </a:rPr>
              <a:t>n </a:t>
            </a:r>
            <a:r>
              <a:rPr lang="en-US" sz="2000" b="0" i="0" u="none" strike="noStrike" baseline="0" dirty="0">
                <a:latin typeface="TimesTenLTStd-Roman"/>
              </a:rPr>
              <a:t>flip‐flops capable of storing </a:t>
            </a:r>
            <a:r>
              <a:rPr lang="en-US" sz="2000" b="0" i="1" u="none" strike="noStrike" baseline="0" dirty="0">
                <a:latin typeface="TimesTenLTStd-Italic"/>
              </a:rPr>
              <a:t>n </a:t>
            </a:r>
            <a:r>
              <a:rPr lang="en-US" sz="2000" b="0" i="0" u="none" strike="noStrike" baseline="0" dirty="0">
                <a:latin typeface="TimesTenLTStd-Roman"/>
              </a:rPr>
              <a:t>bits of binary information. In addition to the flip‐flops, a register may have combinational gates that perform certain data‐processing tasks.</a:t>
            </a:r>
          </a:p>
          <a:p>
            <a:pPr marL="285750" indent="-285750" algn="just">
              <a:buFont typeface="Arial" panose="020B0604020202020204" pitchFamily="34" charset="0"/>
              <a:buChar char="•"/>
            </a:pPr>
            <a:r>
              <a:rPr lang="en-US" sz="2000" b="0" i="0" u="none" strike="noStrike" baseline="0" dirty="0">
                <a:latin typeface="TimesTenLTStd-Roman"/>
              </a:rPr>
              <a:t>In its broadest definition, a register consists of a </a:t>
            </a:r>
            <a:r>
              <a:rPr lang="en-US" sz="2000" b="0" i="0" u="none" strike="noStrike" baseline="0" dirty="0">
                <a:highlight>
                  <a:srgbClr val="FFFF00"/>
                </a:highlight>
                <a:latin typeface="TimesTenLTStd-Roman"/>
              </a:rPr>
              <a:t>group of flip‐flops together with gates </a:t>
            </a:r>
            <a:r>
              <a:rPr lang="en-US" sz="2000" b="0" i="0" u="none" strike="noStrike" baseline="0" dirty="0">
                <a:latin typeface="TimesTenLTStd-Roman"/>
              </a:rPr>
              <a:t>that affect their operation. </a:t>
            </a:r>
          </a:p>
          <a:p>
            <a:pPr marL="285750" indent="-285750" algn="just">
              <a:buFont typeface="Arial" panose="020B0604020202020204" pitchFamily="34" charset="0"/>
              <a:buChar char="•"/>
            </a:pPr>
            <a:r>
              <a:rPr lang="en-US" sz="2000" b="0" i="0" u="none" strike="noStrike" baseline="0" dirty="0">
                <a:latin typeface="TimesTenLTStd-Roman"/>
              </a:rPr>
              <a:t>The </a:t>
            </a:r>
            <a:r>
              <a:rPr lang="en-US" sz="2000" b="0" i="0" u="none" strike="noStrike" baseline="0" dirty="0">
                <a:highlight>
                  <a:srgbClr val="FFFF00"/>
                </a:highlight>
                <a:latin typeface="TimesTenLTStd-Roman"/>
              </a:rPr>
              <a:t>flip‐flops hold the binary information</a:t>
            </a:r>
            <a:r>
              <a:rPr lang="en-US" sz="2000" b="0" i="0" u="none" strike="noStrike" baseline="0" dirty="0">
                <a:latin typeface="TimesTenLTStd-Roman"/>
              </a:rPr>
              <a:t>, and the </a:t>
            </a:r>
            <a:r>
              <a:rPr lang="en-US" sz="2000" b="0" i="0" u="none" strike="noStrike" baseline="0" dirty="0">
                <a:highlight>
                  <a:srgbClr val="FFFF00"/>
                </a:highlight>
                <a:latin typeface="TimesTenLTStd-Roman"/>
              </a:rPr>
              <a:t>gates determine how the information is transferred into the register.</a:t>
            </a:r>
            <a:endParaRPr lang="en-US" sz="2000" dirty="0">
              <a:highlight>
                <a:srgbClr val="FFFF00"/>
              </a:highlight>
            </a:endParaRPr>
          </a:p>
        </p:txBody>
      </p:sp>
    </p:spTree>
    <p:extLst>
      <p:ext uri="{BB962C8B-B14F-4D97-AF65-F5344CB8AC3E}">
        <p14:creationId xmlns:p14="http://schemas.microsoft.com/office/powerpoint/2010/main" val="3707468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DC4CB0-A1F5-3234-B5C8-D0C9FF028728}"/>
              </a:ext>
            </a:extLst>
          </p:cNvPr>
          <p:cNvPicPr>
            <a:picLocks noChangeAspect="1"/>
          </p:cNvPicPr>
          <p:nvPr/>
        </p:nvPicPr>
        <p:blipFill>
          <a:blip r:embed="rId2"/>
          <a:stretch>
            <a:fillRect/>
          </a:stretch>
        </p:blipFill>
        <p:spPr>
          <a:xfrm>
            <a:off x="1804388" y="1647576"/>
            <a:ext cx="8583223" cy="3562847"/>
          </a:xfrm>
          <a:prstGeom prst="rect">
            <a:avLst/>
          </a:prstGeom>
        </p:spPr>
      </p:pic>
    </p:spTree>
    <p:extLst>
      <p:ext uri="{BB962C8B-B14F-4D97-AF65-F5344CB8AC3E}">
        <p14:creationId xmlns:p14="http://schemas.microsoft.com/office/powerpoint/2010/main" val="3124372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2974</TotalTime>
  <Words>1617</Words>
  <Application>Microsoft Office PowerPoint</Application>
  <PresentationFormat>Widescreen</PresentationFormat>
  <Paragraphs>155</Paragraphs>
  <Slides>43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Arial</vt:lpstr>
      <vt:lpstr>Calibri</vt:lpstr>
      <vt:lpstr>Calibri Light</vt:lpstr>
      <vt:lpstr>Courier New</vt:lpstr>
      <vt:lpstr>Nunito</vt:lpstr>
      <vt:lpstr>StoneSansStd-Bold</vt:lpstr>
      <vt:lpstr>StoneSansStd-Semibold</vt:lpstr>
      <vt:lpstr>Times New Roman</vt:lpstr>
      <vt:lpstr>TimesTenLTStd-Bold</vt:lpstr>
      <vt:lpstr>TimesTenLTStd-Italic</vt:lpstr>
      <vt:lpstr>TimesTenLTStd-Roman</vt:lpstr>
      <vt:lpstr>Wingdings</vt:lpstr>
      <vt:lpstr>Office Theme</vt:lpstr>
      <vt:lpstr>Excitation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Shift Registers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Shift Registers</vt:lpstr>
      <vt:lpstr>PowerPoint Presentation</vt:lpstr>
      <vt:lpstr>PowerPoint Presentation</vt:lpstr>
      <vt:lpstr>PowerPoint Presentation</vt:lpstr>
      <vt:lpstr>PowerPoint Presentation</vt:lpstr>
      <vt:lpstr>PowerPoint Presentation</vt:lpstr>
      <vt:lpstr>Shift Register Counters</vt:lpstr>
      <vt:lpstr>PowerPoint Presentation</vt:lpstr>
      <vt:lpstr>PowerPoint Presentation</vt:lpstr>
      <vt:lpstr>PowerPoint Presentation</vt:lpstr>
      <vt:lpstr>PowerPoint Presentation</vt:lpstr>
      <vt:lpstr>Ring Counter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 Counter (Twisted Ring Counter, Moebius Counter)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Hemalatha S. [MAHE-MIT]</dc:creator>
  <cp:lastModifiedBy>Shashank Nandan</cp:lastModifiedBy>
  <cp:revision>46</cp:revision>
  <dcterms:created xsi:type="dcterms:W3CDTF">2020-11-04T04:44:06Z</dcterms:created>
  <dcterms:modified xsi:type="dcterms:W3CDTF">2025-10-30T16:11:21Z</dcterms:modified>
</cp:coreProperties>
</file>